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4" r:id="rId3"/>
    <p:sldId id="257" r:id="rId4"/>
    <p:sldId id="271" r:id="rId5"/>
    <p:sldId id="272" r:id="rId6"/>
    <p:sldId id="282" r:id="rId7"/>
    <p:sldId id="273" r:id="rId8"/>
    <p:sldId id="283" r:id="rId9"/>
    <p:sldId id="280" r:id="rId10"/>
    <p:sldId id="285" r:id="rId11"/>
    <p:sldId id="291" r:id="rId12"/>
    <p:sldId id="281" r:id="rId13"/>
    <p:sldId id="295" r:id="rId14"/>
    <p:sldId id="287" r:id="rId15"/>
    <p:sldId id="288" r:id="rId16"/>
    <p:sldId id="274" r:id="rId17"/>
    <p:sldId id="289" r:id="rId18"/>
    <p:sldId id="275" r:id="rId19"/>
    <p:sldId id="290" r:id="rId20"/>
    <p:sldId id="294" r:id="rId21"/>
    <p:sldId id="293" r:id="rId22"/>
    <p:sldId id="279"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57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3D98FE4-89E0-4AC1-BE13-75F9539C823E}" type="datetimeFigureOut">
              <a:rPr lang="en-GB" smtClean="0"/>
              <a:pPr/>
              <a:t>10/12/2018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0B43D6-631E-4D6B-AA0C-1EF520AC3AA9}"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3D98FE4-89E0-4AC1-BE13-75F9539C823E}" type="datetimeFigureOut">
              <a:rPr lang="en-GB" smtClean="0"/>
              <a:pPr/>
              <a:t>10/12/2018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0B43D6-631E-4D6B-AA0C-1EF520AC3AA9}"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3D98FE4-89E0-4AC1-BE13-75F9539C823E}" type="datetimeFigureOut">
              <a:rPr lang="en-GB" smtClean="0"/>
              <a:pPr/>
              <a:t>10/12/2018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0B43D6-631E-4D6B-AA0C-1EF520AC3AA9}"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3D98FE4-89E0-4AC1-BE13-75F9539C823E}" type="datetimeFigureOut">
              <a:rPr lang="en-GB" smtClean="0"/>
              <a:pPr/>
              <a:t>10/12/2018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F0B43D6-631E-4D6B-AA0C-1EF520AC3AA9}"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3D98FE4-89E0-4AC1-BE13-75F9539C823E}" type="datetimeFigureOut">
              <a:rPr lang="en-GB" smtClean="0"/>
              <a:pPr/>
              <a:t>10/12/2018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F0B43D6-631E-4D6B-AA0C-1EF520AC3AA9}"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3D98FE4-89E0-4AC1-BE13-75F9539C823E}" type="datetimeFigureOut">
              <a:rPr lang="en-GB" smtClean="0"/>
              <a:pPr/>
              <a:t>10/12/2018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F0B43D6-631E-4D6B-AA0C-1EF520AC3AA9}"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D98FE4-89E0-4AC1-BE13-75F9539C823E}" type="datetimeFigureOut">
              <a:rPr lang="en-GB" smtClean="0"/>
              <a:pPr/>
              <a:t>10/12/2018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F0B43D6-631E-4D6B-AA0C-1EF520AC3AA9}"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D98FE4-89E0-4AC1-BE13-75F9539C823E}" type="datetimeFigureOut">
              <a:rPr lang="en-GB" smtClean="0"/>
              <a:pPr/>
              <a:t>10/12/2018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F0B43D6-631E-4D6B-AA0C-1EF520AC3AA9}"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D98FE4-89E0-4AC1-BE13-75F9539C823E}" type="datetimeFigureOut">
              <a:rPr lang="en-GB" smtClean="0"/>
              <a:pPr/>
              <a:t>10/12/2018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F0B43D6-631E-4D6B-AA0C-1EF520AC3AA9}"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3D98FE4-89E0-4AC1-BE13-75F9539C823E}" type="datetimeFigureOut">
              <a:rPr lang="en-GB" smtClean="0"/>
              <a:pPr/>
              <a:t>10/12/2018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0B43D6-631E-4D6B-AA0C-1EF520AC3AA9}"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3D98FE4-89E0-4AC1-BE13-75F9539C823E}" type="datetimeFigureOut">
              <a:rPr lang="en-GB" smtClean="0"/>
              <a:pPr/>
              <a:t>10/12/2018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0B43D6-631E-4D6B-AA0C-1EF520AC3AA9}"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alpha val="44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D98FE4-89E0-4AC1-BE13-75F9539C823E}" type="datetimeFigureOut">
              <a:rPr lang="en-GB" smtClean="0"/>
              <a:pPr/>
              <a:t>10/12/2018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0B43D6-631E-4D6B-AA0C-1EF520AC3AA9}"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476672"/>
            <a:ext cx="7772400" cy="4464496"/>
          </a:xfrm>
        </p:spPr>
        <p:txBody>
          <a:bodyPr>
            <a:normAutofit fontScale="90000"/>
          </a:bodyPr>
          <a:lstStyle/>
          <a:p>
            <a:r>
              <a:rPr lang="en-GB" dirty="0"/>
              <a:t> </a:t>
            </a: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sz="8900" dirty="0" smtClean="0"/>
              <a:t>Our </a:t>
            </a:r>
            <a:r>
              <a:rPr lang="en-GB" sz="8900" dirty="0"/>
              <a:t>literacy </a:t>
            </a:r>
            <a:br>
              <a:rPr lang="en-GB" sz="8900" dirty="0"/>
            </a:br>
            <a:r>
              <a:rPr lang="en-GB" sz="8900" dirty="0" smtClean="0"/>
              <a:t>focus </a:t>
            </a:r>
            <a:r>
              <a:rPr lang="en-GB" sz="8900" dirty="0"/>
              <a:t>for </a:t>
            </a:r>
            <a:r>
              <a:rPr lang="en-GB" sz="8900" dirty="0" smtClean="0"/>
              <a:t>November and December </a:t>
            </a:r>
            <a:r>
              <a:rPr lang="en-GB" sz="8900" dirty="0"/>
              <a:t>is...</a:t>
            </a:r>
            <a:br>
              <a:rPr lang="en-GB" sz="8900" dirty="0"/>
            </a:br>
            <a:r>
              <a:rPr lang="en-GB" sz="8900" dirty="0"/>
              <a:t> </a:t>
            </a:r>
            <a:r>
              <a:rPr lang="en-GB" sz="8900" b="1" dirty="0" smtClean="0"/>
              <a:t>SPELLING</a:t>
            </a:r>
            <a:r>
              <a:rPr lang="en-GB" sz="8900" dirty="0"/>
              <a:t/>
            </a:r>
            <a:br>
              <a:rPr lang="en-GB" sz="8900" dirty="0"/>
            </a:br>
            <a:r>
              <a:rPr lang="en-GB" sz="8900" b="1" dirty="0"/>
              <a:t> </a:t>
            </a:r>
            <a:r>
              <a:rPr lang="en-GB" sz="8900" dirty="0"/>
              <a:t/>
            </a:r>
            <a:br>
              <a:rPr lang="en-GB" sz="8900" dirty="0"/>
            </a:br>
            <a:r>
              <a:rPr lang="en-GB" b="1" dirty="0"/>
              <a:t> </a:t>
            </a:r>
            <a:endParaRPr lang="en-GB" dirty="0"/>
          </a:p>
        </p:txBody>
      </p:sp>
      <p:sp>
        <p:nvSpPr>
          <p:cNvPr id="3" name="Subtitle 2"/>
          <p:cNvSpPr>
            <a:spLocks noGrp="1"/>
          </p:cNvSpPr>
          <p:nvPr>
            <p:ph type="subTitle" idx="1"/>
          </p:nvPr>
        </p:nvSpPr>
        <p:spPr/>
        <p:txBody>
          <a:bodyPr/>
          <a:lstStyle/>
          <a:p>
            <a:endParaRPr lang="en-GB" dirty="0"/>
          </a:p>
        </p:txBody>
      </p:sp>
      <p:pic>
        <p:nvPicPr>
          <p:cNvPr id="1026" name="Picture 2"/>
          <p:cNvPicPr>
            <a:picLocks noChangeAspect="1" noChangeArrowheads="1"/>
          </p:cNvPicPr>
          <p:nvPr/>
        </p:nvPicPr>
        <p:blipFill>
          <a:blip r:embed="rId2" cstate="print"/>
          <a:srcRect/>
          <a:stretch>
            <a:fillRect/>
          </a:stretch>
        </p:blipFill>
        <p:spPr bwMode="auto">
          <a:xfrm>
            <a:off x="467544" y="620688"/>
            <a:ext cx="1368433" cy="1584176"/>
          </a:xfrm>
          <a:prstGeom prst="rect">
            <a:avLst/>
          </a:prstGeom>
          <a:noFill/>
          <a:ln w="9525" algn="in">
            <a:noFill/>
            <a:miter lim="800000"/>
            <a:headEnd/>
            <a:tailEnd/>
          </a:ln>
          <a:effectLst/>
        </p:spPr>
      </p:pic>
      <p:pic>
        <p:nvPicPr>
          <p:cNvPr id="1027" name="Picture 3"/>
          <p:cNvPicPr>
            <a:picLocks noChangeAspect="1" noChangeArrowheads="1"/>
          </p:cNvPicPr>
          <p:nvPr/>
        </p:nvPicPr>
        <p:blipFill>
          <a:blip r:embed="rId3" cstate="print"/>
          <a:srcRect/>
          <a:stretch>
            <a:fillRect/>
          </a:stretch>
        </p:blipFill>
        <p:spPr bwMode="auto">
          <a:xfrm>
            <a:off x="7380312" y="692696"/>
            <a:ext cx="1440160" cy="1667212"/>
          </a:xfrm>
          <a:prstGeom prst="rect">
            <a:avLst/>
          </a:prstGeom>
          <a:noFill/>
          <a:ln w="9525" algn="in">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algn="ctr">
              <a:buNone/>
            </a:pPr>
            <a:r>
              <a:rPr lang="en-GB" dirty="0" smtClean="0"/>
              <a:t>November</a:t>
            </a:r>
            <a:endParaRPr lang="en-GB"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a:t>
            </a:r>
            <a:endParaRPr lang="en-GB" dirty="0"/>
          </a:p>
        </p:txBody>
      </p:sp>
      <p:sp>
        <p:nvSpPr>
          <p:cNvPr id="3" name="Content Placeholder 2"/>
          <p:cNvSpPr>
            <a:spLocks noGrp="1"/>
          </p:cNvSpPr>
          <p:nvPr>
            <p:ph idx="1"/>
          </p:nvPr>
        </p:nvSpPr>
        <p:spPr>
          <a:xfrm>
            <a:off x="457200" y="908720"/>
            <a:ext cx="8229600" cy="5217443"/>
          </a:xfrm>
        </p:spPr>
        <p:txBody>
          <a:bodyPr>
            <a:normAutofit lnSpcReduction="10000"/>
          </a:bodyPr>
          <a:lstStyle/>
          <a:p>
            <a:pPr>
              <a:buNone/>
            </a:pPr>
            <a:r>
              <a:rPr lang="en-GB" dirty="0" smtClean="0"/>
              <a:t>Learning Intention</a:t>
            </a:r>
          </a:p>
          <a:p>
            <a:r>
              <a:rPr lang="en-GB" dirty="0" smtClean="0"/>
              <a:t>To learn rules that will help me to spell accurately.</a:t>
            </a:r>
          </a:p>
          <a:p>
            <a:r>
              <a:rPr lang="en-GB" dirty="0" smtClean="0"/>
              <a:t>To learn how to spell words that are used often in each of my subjects.</a:t>
            </a:r>
          </a:p>
          <a:p>
            <a:pPr>
              <a:buNone/>
            </a:pPr>
            <a:endParaRPr lang="en-GB" dirty="0"/>
          </a:p>
          <a:p>
            <a:pPr>
              <a:buNone/>
            </a:pPr>
            <a:r>
              <a:rPr lang="en-GB" dirty="0" smtClean="0"/>
              <a:t>Success Criteria</a:t>
            </a:r>
          </a:p>
          <a:p>
            <a:pPr>
              <a:buNone/>
            </a:pPr>
            <a:r>
              <a:rPr lang="en-GB" dirty="0" smtClean="0"/>
              <a:t>I can use spelling rules to help me with spelling.</a:t>
            </a:r>
          </a:p>
          <a:p>
            <a:pPr>
              <a:buNone/>
            </a:pPr>
            <a:r>
              <a:rPr lang="en-GB" dirty="0" smtClean="0"/>
              <a:t>I can spell the words selected for each subject correctly.</a:t>
            </a:r>
            <a:endParaRPr lang="en-GB" dirty="0"/>
          </a:p>
        </p:txBody>
      </p:sp>
      <p:pic>
        <p:nvPicPr>
          <p:cNvPr id="13314" name="Picture 2" descr="https://tse2.mm.bing.net/th?id=OIP.GIwojpCHejG8mPryneJ_2gEsCP&amp;pid=15.1&amp;P=0&amp;w=355&amp;h=171"/>
          <p:cNvPicPr>
            <a:picLocks noChangeAspect="1" noChangeArrowheads="1"/>
          </p:cNvPicPr>
          <p:nvPr/>
        </p:nvPicPr>
        <p:blipFill>
          <a:blip r:embed="rId2" cstate="print"/>
          <a:srcRect/>
          <a:stretch>
            <a:fillRect/>
          </a:stretch>
        </p:blipFill>
        <p:spPr bwMode="auto">
          <a:xfrm>
            <a:off x="5940152" y="2924944"/>
            <a:ext cx="2930266" cy="1403227"/>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Spelling Correctly</a:t>
            </a:r>
            <a:endParaRPr lang="en-GB" dirty="0"/>
          </a:p>
        </p:txBody>
      </p:sp>
      <p:sp>
        <p:nvSpPr>
          <p:cNvPr id="3" name="Content Placeholder 2"/>
          <p:cNvSpPr>
            <a:spLocks noGrp="1"/>
          </p:cNvSpPr>
          <p:nvPr>
            <p:ph idx="1"/>
          </p:nvPr>
        </p:nvSpPr>
        <p:spPr/>
        <p:txBody>
          <a:bodyPr/>
          <a:lstStyle/>
          <a:p>
            <a:pPr marL="514350" indent="-514350">
              <a:buNone/>
            </a:pPr>
            <a:r>
              <a:rPr lang="en-GB" dirty="0" smtClean="0"/>
              <a:t>	There are 10 spelling rules that will help you. You will learn 5 in November and 5 in December.</a:t>
            </a:r>
          </a:p>
          <a:p>
            <a:pPr marL="514350" indent="-514350">
              <a:buNone/>
            </a:pPr>
            <a:r>
              <a:rPr lang="en-GB" dirty="0" smtClean="0"/>
              <a:t>	</a:t>
            </a:r>
            <a:endParaRPr lang="en-GB" dirty="0"/>
          </a:p>
        </p:txBody>
      </p:sp>
      <p:pic>
        <p:nvPicPr>
          <p:cNvPr id="8194" name="Picture 2" descr="https://tse3.mm.bing.net/th?id=OIP.hXoAKUEgKa3o6CfuXTwKMQHaE7&amp;pid=15.1&amp;P=0&amp;w=304&amp;h=204"/>
          <p:cNvPicPr>
            <a:picLocks noChangeAspect="1" noChangeArrowheads="1"/>
          </p:cNvPicPr>
          <p:nvPr/>
        </p:nvPicPr>
        <p:blipFill>
          <a:blip r:embed="rId2" cstate="print"/>
          <a:srcRect/>
          <a:stretch>
            <a:fillRect/>
          </a:stretch>
        </p:blipFill>
        <p:spPr bwMode="auto">
          <a:xfrm>
            <a:off x="2771800" y="3429000"/>
            <a:ext cx="3666376" cy="2448272"/>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457200" y="188640"/>
            <a:ext cx="8579296" cy="6552728"/>
          </a:xfrm>
        </p:spPr>
        <p:txBody>
          <a:bodyPr>
            <a:normAutofit fontScale="85000" lnSpcReduction="20000"/>
          </a:bodyPr>
          <a:lstStyle/>
          <a:p>
            <a:pPr marL="514350" indent="-514350">
              <a:buNone/>
            </a:pPr>
            <a:r>
              <a:rPr lang="en-GB" dirty="0" smtClean="0"/>
              <a:t>November’s 5</a:t>
            </a:r>
          </a:p>
          <a:p>
            <a:pPr marL="514350" indent="-514350">
              <a:buNone/>
            </a:pPr>
            <a:endParaRPr lang="en-GB" dirty="0" smtClean="0"/>
          </a:p>
          <a:p>
            <a:pPr marL="514350" indent="-514350">
              <a:buAutoNum type="arabicPeriod"/>
            </a:pPr>
            <a:r>
              <a:rPr lang="en-GB" dirty="0" smtClean="0"/>
              <a:t>I before E except after C </a:t>
            </a:r>
          </a:p>
          <a:p>
            <a:pPr marL="514350" indent="-514350">
              <a:buNone/>
            </a:pPr>
            <a:r>
              <a:rPr lang="en-GB" dirty="0" smtClean="0"/>
              <a:t>when the sound is </a:t>
            </a:r>
            <a:r>
              <a:rPr lang="en-GB" dirty="0" err="1" smtClean="0"/>
              <a:t>ee</a:t>
            </a:r>
            <a:r>
              <a:rPr lang="en-GB" dirty="0" smtClean="0"/>
              <a:t>.</a:t>
            </a:r>
          </a:p>
          <a:p>
            <a:pPr marL="514350" indent="-514350">
              <a:buNone/>
            </a:pPr>
            <a:r>
              <a:rPr lang="en-GB" dirty="0" smtClean="0"/>
              <a:t>e.g. believe, conceive</a:t>
            </a:r>
          </a:p>
          <a:p>
            <a:pPr marL="514350" indent="-514350">
              <a:buNone/>
            </a:pPr>
            <a:endParaRPr lang="en-GB" dirty="0" smtClean="0"/>
          </a:p>
          <a:p>
            <a:pPr marL="514350" indent="-514350">
              <a:buNone/>
            </a:pPr>
            <a:r>
              <a:rPr lang="en-GB" dirty="0" smtClean="0"/>
              <a:t>2. Changing Y to IES (unless the </a:t>
            </a:r>
          </a:p>
          <a:p>
            <a:pPr marL="514350" indent="-514350">
              <a:buNone/>
            </a:pPr>
            <a:r>
              <a:rPr lang="en-GB" dirty="0" smtClean="0"/>
              <a:t>word has a vowel before the Y).</a:t>
            </a:r>
          </a:p>
          <a:p>
            <a:pPr marL="514350" indent="-514350">
              <a:buNone/>
            </a:pPr>
            <a:r>
              <a:rPr lang="en-GB" dirty="0" smtClean="0"/>
              <a:t>e.g. baby = babies</a:t>
            </a:r>
          </a:p>
          <a:p>
            <a:pPr marL="514350" indent="-514350">
              <a:buNone/>
            </a:pPr>
            <a:r>
              <a:rPr lang="en-GB" dirty="0" smtClean="0"/>
              <a:t>	  Lady = ladies</a:t>
            </a:r>
          </a:p>
          <a:p>
            <a:pPr marL="514350" indent="-514350">
              <a:buNone/>
            </a:pPr>
            <a:r>
              <a:rPr lang="en-GB" dirty="0" smtClean="0"/>
              <a:t>	  </a:t>
            </a:r>
          </a:p>
          <a:p>
            <a:pPr marL="514350" indent="-514350">
              <a:buNone/>
            </a:pPr>
            <a:r>
              <a:rPr lang="en-GB" dirty="0" smtClean="0"/>
              <a:t>3. Adding -</a:t>
            </a:r>
            <a:r>
              <a:rPr lang="en-GB" dirty="0" err="1" smtClean="0"/>
              <a:t>es</a:t>
            </a:r>
            <a:r>
              <a:rPr lang="en-GB" dirty="0" smtClean="0"/>
              <a:t> to words ending in -s, -</a:t>
            </a:r>
            <a:r>
              <a:rPr lang="en-GB" dirty="0" err="1" smtClean="0"/>
              <a:t>ss</a:t>
            </a:r>
            <a:r>
              <a:rPr lang="en-GB" dirty="0" smtClean="0"/>
              <a:t>, -z, -</a:t>
            </a:r>
            <a:r>
              <a:rPr lang="en-GB" dirty="0" err="1" smtClean="0"/>
              <a:t>ch</a:t>
            </a:r>
            <a:r>
              <a:rPr lang="en-GB" dirty="0" smtClean="0"/>
              <a:t>, -</a:t>
            </a:r>
            <a:r>
              <a:rPr lang="en-GB" dirty="0" err="1" smtClean="0"/>
              <a:t>sh</a:t>
            </a:r>
            <a:r>
              <a:rPr lang="en-GB" dirty="0" smtClean="0"/>
              <a:t>, -x to make them plural.</a:t>
            </a:r>
          </a:p>
          <a:p>
            <a:pPr marL="514350" indent="-514350">
              <a:buNone/>
            </a:pPr>
            <a:r>
              <a:rPr lang="en-GB" dirty="0" smtClean="0"/>
              <a:t>e.g. bus=buses</a:t>
            </a:r>
          </a:p>
          <a:p>
            <a:pPr marL="514350" indent="-514350">
              <a:buNone/>
            </a:pPr>
            <a:r>
              <a:rPr lang="en-GB" dirty="0" smtClean="0"/>
              <a:t>	  box = boxes</a:t>
            </a:r>
            <a:endParaRPr lang="en-GB" dirty="0"/>
          </a:p>
        </p:txBody>
      </p:sp>
      <p:pic>
        <p:nvPicPr>
          <p:cNvPr id="15364" name="Picture 4" descr="https://tse4.mm.bing.net/th?id=OIP.WabZfhq_BrsCf54jw8I1uQHaGK&amp;pid=15.1&amp;P=0&amp;w=206&amp;h=172"/>
          <p:cNvPicPr>
            <a:picLocks noChangeAspect="1" noChangeArrowheads="1"/>
          </p:cNvPicPr>
          <p:nvPr/>
        </p:nvPicPr>
        <p:blipFill>
          <a:blip r:embed="rId2" cstate="print"/>
          <a:srcRect/>
          <a:stretch>
            <a:fillRect/>
          </a:stretch>
        </p:blipFill>
        <p:spPr bwMode="auto">
          <a:xfrm>
            <a:off x="5508104" y="836712"/>
            <a:ext cx="3190959" cy="2664296"/>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Let’s check you can use those...</a:t>
            </a:r>
            <a:endParaRPr lang="en-GB" dirty="0"/>
          </a:p>
        </p:txBody>
      </p:sp>
      <p:sp>
        <p:nvSpPr>
          <p:cNvPr id="3" name="Content Placeholder 2"/>
          <p:cNvSpPr>
            <a:spLocks noGrp="1"/>
          </p:cNvSpPr>
          <p:nvPr>
            <p:ph idx="1"/>
          </p:nvPr>
        </p:nvSpPr>
        <p:spPr/>
        <p:txBody>
          <a:bodyPr/>
          <a:lstStyle/>
          <a:p>
            <a:pPr>
              <a:buNone/>
            </a:pPr>
            <a:r>
              <a:rPr lang="en-GB" dirty="0" smtClean="0"/>
              <a:t>	Your teacher has a list of 15 words that make use of these rules.</a:t>
            </a:r>
          </a:p>
          <a:p>
            <a:pPr>
              <a:buNone/>
            </a:pPr>
            <a:endParaRPr lang="en-GB" dirty="0" smtClean="0"/>
          </a:p>
          <a:p>
            <a:pPr>
              <a:buNone/>
            </a:pPr>
            <a:r>
              <a:rPr lang="en-GB" dirty="0" smtClean="0"/>
              <a:t>	Write the numbers 1-15 in your margin and see how many you can get.</a:t>
            </a:r>
            <a:endParaRPr lang="en-GB" dirty="0"/>
          </a:p>
        </p:txBody>
      </p:sp>
      <p:pic>
        <p:nvPicPr>
          <p:cNvPr id="14338" name="Picture 2" descr="https://tse1.mm.bing.net/th?id=OIP.mhzWUNKpzkuzaKvMgwE-wAHaIk&amp;pid=15.1&amp;P=0&amp;w=300&amp;h=300"/>
          <p:cNvPicPr>
            <a:picLocks noChangeAspect="1" noChangeArrowheads="1"/>
          </p:cNvPicPr>
          <p:nvPr/>
        </p:nvPicPr>
        <p:blipFill>
          <a:blip r:embed="rId2" cstate="print"/>
          <a:srcRect/>
          <a:stretch>
            <a:fillRect/>
          </a:stretch>
        </p:blipFill>
        <p:spPr bwMode="auto">
          <a:xfrm>
            <a:off x="5724128" y="4000500"/>
            <a:ext cx="2476500" cy="28575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107504" y="0"/>
            <a:ext cx="8928992" cy="6858000"/>
          </a:xfrm>
        </p:spPr>
        <p:txBody>
          <a:bodyPr>
            <a:normAutofit fontScale="77500" lnSpcReduction="20000"/>
          </a:bodyPr>
          <a:lstStyle/>
          <a:p>
            <a:pPr>
              <a:buNone/>
            </a:pPr>
            <a:r>
              <a:rPr lang="en-GB" dirty="0" smtClean="0"/>
              <a:t>4. Doubling up: when a word is one syllable and has a vowel next to a consonant, we double up the final consonant.</a:t>
            </a:r>
          </a:p>
          <a:p>
            <a:pPr>
              <a:buNone/>
            </a:pPr>
            <a:r>
              <a:rPr lang="en-GB" dirty="0" smtClean="0"/>
              <a:t>	e.g. sit = sitter</a:t>
            </a:r>
          </a:p>
          <a:p>
            <a:pPr>
              <a:buNone/>
            </a:pPr>
            <a:r>
              <a:rPr lang="en-GB" dirty="0" smtClean="0"/>
              <a:t>		 big = biggest</a:t>
            </a:r>
          </a:p>
          <a:p>
            <a:pPr>
              <a:buNone/>
            </a:pPr>
            <a:r>
              <a:rPr lang="en-GB" dirty="0" smtClean="0"/>
              <a:t> 		 tap = tapping</a:t>
            </a:r>
          </a:p>
          <a:p>
            <a:pPr>
              <a:buNone/>
            </a:pPr>
            <a:endParaRPr lang="en-GB" dirty="0" smtClean="0"/>
          </a:p>
          <a:p>
            <a:pPr>
              <a:buNone/>
            </a:pPr>
            <a:r>
              <a:rPr lang="en-GB" dirty="0" smtClean="0"/>
              <a:t>5. Drop the E: drop the final silent e when adding a suffix*.</a:t>
            </a:r>
          </a:p>
          <a:p>
            <a:pPr>
              <a:buNone/>
            </a:pPr>
            <a:r>
              <a:rPr lang="en-GB" dirty="0" smtClean="0"/>
              <a:t>e.g. write + </a:t>
            </a:r>
            <a:r>
              <a:rPr lang="en-GB" dirty="0" err="1" smtClean="0"/>
              <a:t>ing</a:t>
            </a:r>
            <a:r>
              <a:rPr lang="en-GB" dirty="0" smtClean="0"/>
              <a:t> = writing</a:t>
            </a:r>
            <a:br>
              <a:rPr lang="en-GB" dirty="0" smtClean="0"/>
            </a:br>
            <a:r>
              <a:rPr lang="en-GB" dirty="0" smtClean="0"/>
              <a:t>hope + </a:t>
            </a:r>
            <a:r>
              <a:rPr lang="en-GB" dirty="0" err="1" smtClean="0"/>
              <a:t>ed</a:t>
            </a:r>
            <a:r>
              <a:rPr lang="en-GB" dirty="0" smtClean="0"/>
              <a:t> = hoped</a:t>
            </a:r>
            <a:br>
              <a:rPr lang="en-GB" dirty="0" smtClean="0"/>
            </a:br>
            <a:r>
              <a:rPr lang="en-GB" dirty="0" smtClean="0"/>
              <a:t>excite + able = excitable</a:t>
            </a:r>
          </a:p>
          <a:p>
            <a:pPr>
              <a:buNone/>
            </a:pPr>
            <a:endParaRPr lang="en-GB" dirty="0" smtClean="0"/>
          </a:p>
          <a:p>
            <a:pPr>
              <a:buNone/>
            </a:pPr>
            <a:r>
              <a:rPr lang="en-GB" dirty="0" smtClean="0">
                <a:solidFill>
                  <a:srgbClr val="FF0000"/>
                </a:solidFill>
              </a:rPr>
              <a:t>*a suffix is a word ending such as:</a:t>
            </a:r>
          </a:p>
          <a:p>
            <a:r>
              <a:rPr lang="en-GB" dirty="0" smtClean="0">
                <a:solidFill>
                  <a:srgbClr val="FF0000"/>
                </a:solidFill>
              </a:rPr>
              <a:t>Ed</a:t>
            </a:r>
          </a:p>
          <a:p>
            <a:r>
              <a:rPr lang="en-GB" dirty="0" smtClean="0">
                <a:solidFill>
                  <a:srgbClr val="FF0000"/>
                </a:solidFill>
              </a:rPr>
              <a:t>Able</a:t>
            </a:r>
          </a:p>
          <a:p>
            <a:r>
              <a:rPr lang="en-GB" dirty="0" err="1" smtClean="0">
                <a:solidFill>
                  <a:srgbClr val="FF0000"/>
                </a:solidFill>
              </a:rPr>
              <a:t>Ing</a:t>
            </a:r>
            <a:endParaRPr lang="en-GB" dirty="0" smtClean="0">
              <a:solidFill>
                <a:srgbClr val="FF0000"/>
              </a:solidFill>
            </a:endParaRPr>
          </a:p>
          <a:p>
            <a:r>
              <a:rPr lang="en-GB" dirty="0" smtClean="0">
                <a:solidFill>
                  <a:srgbClr val="FF0000"/>
                </a:solidFill>
              </a:rPr>
              <a:t>Ly</a:t>
            </a:r>
          </a:p>
          <a:p>
            <a:r>
              <a:rPr lang="en-GB" dirty="0" smtClean="0">
                <a:solidFill>
                  <a:srgbClr val="FF0000"/>
                </a:solidFill>
              </a:rPr>
              <a:t>Ion</a:t>
            </a:r>
          </a:p>
          <a:p>
            <a:r>
              <a:rPr lang="en-GB" dirty="0" err="1" smtClean="0">
                <a:solidFill>
                  <a:srgbClr val="FF0000"/>
                </a:solidFill>
              </a:rPr>
              <a:t>ful</a:t>
            </a:r>
            <a:endParaRPr lang="en-GB" dirty="0">
              <a:solidFill>
                <a:srgbClr val="FF0000"/>
              </a:solidFill>
            </a:endParaRPr>
          </a:p>
        </p:txBody>
      </p:sp>
      <p:pic>
        <p:nvPicPr>
          <p:cNvPr id="6146" name="Picture 2" descr="https://tse2.mm.bing.net/th?id=OIP.xxpUfABnIvkcZ4UU73MJ-gHaFH&amp;pid=15.1&amp;P=0&amp;w=283&amp;h=196"/>
          <p:cNvPicPr>
            <a:picLocks noChangeAspect="1" noChangeArrowheads="1"/>
          </p:cNvPicPr>
          <p:nvPr/>
        </p:nvPicPr>
        <p:blipFill>
          <a:blip r:embed="rId2" cstate="print"/>
          <a:srcRect/>
          <a:stretch>
            <a:fillRect/>
          </a:stretch>
        </p:blipFill>
        <p:spPr bwMode="auto">
          <a:xfrm>
            <a:off x="4788024" y="3645024"/>
            <a:ext cx="4158827" cy="2880320"/>
          </a:xfrm>
          <a:prstGeom prst="rect">
            <a:avLst/>
          </a:prstGeom>
          <a:noFill/>
        </p:spPr>
      </p:pic>
      <p:pic>
        <p:nvPicPr>
          <p:cNvPr id="6" name="Picture 4" descr="https://tse4.mm.bing.net/th?id=OIP.WabZfhq_BrsCf54jw8I1uQHaGK&amp;pid=15.1&amp;P=0&amp;w=206&amp;h=172"/>
          <p:cNvPicPr>
            <a:picLocks noChangeAspect="1" noChangeArrowheads="1"/>
          </p:cNvPicPr>
          <p:nvPr/>
        </p:nvPicPr>
        <p:blipFill>
          <a:blip r:embed="rId3" cstate="print"/>
          <a:srcRect/>
          <a:stretch>
            <a:fillRect/>
          </a:stretch>
        </p:blipFill>
        <p:spPr bwMode="auto">
          <a:xfrm>
            <a:off x="6660232" y="476672"/>
            <a:ext cx="2069811" cy="1728192"/>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Let’s check you can use those...</a:t>
            </a:r>
            <a:endParaRPr lang="en-GB" dirty="0"/>
          </a:p>
        </p:txBody>
      </p:sp>
      <p:sp>
        <p:nvSpPr>
          <p:cNvPr id="3" name="Content Placeholder 2"/>
          <p:cNvSpPr>
            <a:spLocks noGrp="1"/>
          </p:cNvSpPr>
          <p:nvPr>
            <p:ph idx="1"/>
          </p:nvPr>
        </p:nvSpPr>
        <p:spPr/>
        <p:txBody>
          <a:bodyPr/>
          <a:lstStyle/>
          <a:p>
            <a:pPr>
              <a:buNone/>
            </a:pPr>
            <a:r>
              <a:rPr lang="en-GB" dirty="0" smtClean="0"/>
              <a:t>	Your teacher has a list of 15 words that make use of these rules.</a:t>
            </a:r>
          </a:p>
          <a:p>
            <a:pPr>
              <a:buNone/>
            </a:pPr>
            <a:endParaRPr lang="en-GB" dirty="0" smtClean="0"/>
          </a:p>
          <a:p>
            <a:pPr>
              <a:buNone/>
            </a:pPr>
            <a:r>
              <a:rPr lang="en-GB" dirty="0" smtClean="0"/>
              <a:t>	Write the numbers 1-10 in your margin and see how many you can get.</a:t>
            </a:r>
            <a:endParaRPr lang="en-GB" dirty="0"/>
          </a:p>
        </p:txBody>
      </p:sp>
      <p:pic>
        <p:nvPicPr>
          <p:cNvPr id="4" name="Picture 2" descr="https://tse1.mm.bing.net/th?id=OIP.mhzWUNKpzkuzaKvMgwE-wAHaIk&amp;pid=15.1&amp;P=0&amp;w=300&amp;h=300"/>
          <p:cNvPicPr>
            <a:picLocks noChangeAspect="1" noChangeArrowheads="1"/>
          </p:cNvPicPr>
          <p:nvPr/>
        </p:nvPicPr>
        <p:blipFill>
          <a:blip r:embed="rId2" cstate="print"/>
          <a:srcRect/>
          <a:stretch>
            <a:fillRect/>
          </a:stretch>
        </p:blipFill>
        <p:spPr bwMode="auto">
          <a:xfrm>
            <a:off x="5796136" y="3789040"/>
            <a:ext cx="2476500" cy="28575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457200" y="332656"/>
            <a:ext cx="8291264" cy="6120680"/>
          </a:xfrm>
        </p:spPr>
        <p:txBody>
          <a:bodyPr>
            <a:normAutofit fontScale="92500" lnSpcReduction="10000"/>
          </a:bodyPr>
          <a:lstStyle/>
          <a:p>
            <a:pPr>
              <a:buNone/>
            </a:pPr>
            <a:r>
              <a:rPr lang="en-GB" b="1" dirty="0" smtClean="0"/>
              <a:t>	S1-3</a:t>
            </a:r>
          </a:p>
          <a:p>
            <a:pPr>
              <a:buNone/>
            </a:pPr>
            <a:endParaRPr lang="en-GB" dirty="0" smtClean="0"/>
          </a:p>
          <a:p>
            <a:pPr>
              <a:buNone/>
            </a:pPr>
            <a:r>
              <a:rPr lang="en-GB" dirty="0" smtClean="0"/>
              <a:t>	As well as focusing on these 5 rules this month, each week you will be given words to learn how to spell.</a:t>
            </a:r>
          </a:p>
          <a:p>
            <a:pPr>
              <a:buNone/>
            </a:pPr>
            <a:endParaRPr lang="en-GB" dirty="0" smtClean="0"/>
          </a:p>
          <a:p>
            <a:pPr>
              <a:buNone/>
            </a:pPr>
            <a:r>
              <a:rPr lang="en-GB" dirty="0" smtClean="0"/>
              <a:t>	These words are ones that have been chosen by each of your subjects because they are used frequently and can often be misspelled. </a:t>
            </a:r>
          </a:p>
          <a:p>
            <a:pPr>
              <a:buNone/>
            </a:pPr>
            <a:endParaRPr lang="en-GB" dirty="0" smtClean="0"/>
          </a:p>
          <a:p>
            <a:pPr>
              <a:buNone/>
            </a:pPr>
            <a:r>
              <a:rPr lang="en-GB" dirty="0" smtClean="0"/>
              <a:t>	You will be issued with these words in English on Monday and tested on Thursday if you are in S3 and Friday if you are in S1/2. </a:t>
            </a:r>
            <a:endParaRPr lang="en-GB"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a:t>
            </a:r>
            <a:endParaRPr lang="en-GB" dirty="0"/>
          </a:p>
        </p:txBody>
      </p:sp>
      <p:sp>
        <p:nvSpPr>
          <p:cNvPr id="3" name="Content Placeholder 2"/>
          <p:cNvSpPr>
            <a:spLocks noGrp="1"/>
          </p:cNvSpPr>
          <p:nvPr>
            <p:ph idx="1"/>
          </p:nvPr>
        </p:nvSpPr>
        <p:spPr>
          <a:xfrm>
            <a:off x="457200" y="908720"/>
            <a:ext cx="8229600" cy="5217443"/>
          </a:xfrm>
        </p:spPr>
        <p:txBody>
          <a:bodyPr>
            <a:normAutofit lnSpcReduction="10000"/>
          </a:bodyPr>
          <a:lstStyle/>
          <a:p>
            <a:pPr>
              <a:buNone/>
            </a:pPr>
            <a:r>
              <a:rPr lang="en-GB" dirty="0" smtClean="0"/>
              <a:t>Learning Intention</a:t>
            </a:r>
          </a:p>
          <a:p>
            <a:r>
              <a:rPr lang="en-GB" dirty="0" smtClean="0"/>
              <a:t>To learn rules that will help me to spell accurately.</a:t>
            </a:r>
          </a:p>
          <a:p>
            <a:r>
              <a:rPr lang="en-GB" dirty="0" smtClean="0"/>
              <a:t>To learn how to spell words that are used often in each of my subjects.</a:t>
            </a:r>
          </a:p>
          <a:p>
            <a:pPr>
              <a:buNone/>
            </a:pPr>
            <a:endParaRPr lang="en-GB" dirty="0"/>
          </a:p>
          <a:p>
            <a:pPr>
              <a:buNone/>
            </a:pPr>
            <a:r>
              <a:rPr lang="en-GB" dirty="0" smtClean="0"/>
              <a:t>Success Criteria</a:t>
            </a:r>
          </a:p>
          <a:p>
            <a:pPr>
              <a:buNone/>
            </a:pPr>
            <a:r>
              <a:rPr lang="en-GB" dirty="0" smtClean="0"/>
              <a:t>I can use spelling rules to help me with spelling.</a:t>
            </a:r>
          </a:p>
          <a:p>
            <a:pPr>
              <a:buNone/>
            </a:pPr>
            <a:r>
              <a:rPr lang="en-GB" dirty="0" smtClean="0"/>
              <a:t>I can spell the words selected for each subject correctly.</a:t>
            </a:r>
            <a:endParaRPr lang="en-GB" dirty="0"/>
          </a:p>
        </p:txBody>
      </p:sp>
      <p:pic>
        <p:nvPicPr>
          <p:cNvPr id="13314" name="Picture 2" descr="https://tse2.mm.bing.net/th?id=OIP.GIwojpCHejG8mPryneJ_2gEsCP&amp;pid=15.1&amp;P=0&amp;w=355&amp;h=171"/>
          <p:cNvPicPr>
            <a:picLocks noChangeAspect="1" noChangeArrowheads="1"/>
          </p:cNvPicPr>
          <p:nvPr/>
        </p:nvPicPr>
        <p:blipFill>
          <a:blip r:embed="rId2" cstate="print"/>
          <a:srcRect/>
          <a:stretch>
            <a:fillRect/>
          </a:stretch>
        </p:blipFill>
        <p:spPr bwMode="auto">
          <a:xfrm>
            <a:off x="5940152" y="2924944"/>
            <a:ext cx="2930266" cy="1403227"/>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Next Steps</a:t>
            </a:r>
            <a:endParaRPr lang="en-GB" dirty="0"/>
          </a:p>
        </p:txBody>
      </p:sp>
      <p:sp>
        <p:nvSpPr>
          <p:cNvPr id="3" name="Content Placeholder 2"/>
          <p:cNvSpPr>
            <a:spLocks noGrp="1"/>
          </p:cNvSpPr>
          <p:nvPr>
            <p:ph idx="1"/>
          </p:nvPr>
        </p:nvSpPr>
        <p:spPr/>
        <p:txBody>
          <a:bodyPr>
            <a:normAutofit lnSpcReduction="10000"/>
          </a:bodyPr>
          <a:lstStyle/>
          <a:p>
            <a:pPr>
              <a:buNone/>
            </a:pPr>
            <a:r>
              <a:rPr lang="en-GB" dirty="0" smtClean="0"/>
              <a:t>	Throughout November, make an extra special effort with your spelling.</a:t>
            </a:r>
          </a:p>
          <a:p>
            <a:pPr>
              <a:buNone/>
            </a:pPr>
            <a:endParaRPr lang="en-GB" dirty="0" smtClean="0"/>
          </a:p>
          <a:p>
            <a:pPr>
              <a:buNone/>
            </a:pPr>
            <a:r>
              <a:rPr lang="en-GB" dirty="0" smtClean="0"/>
              <a:t>	If you make a mistake, your teacher will write SP in your margin.</a:t>
            </a:r>
          </a:p>
          <a:p>
            <a:pPr>
              <a:buNone/>
            </a:pPr>
            <a:endParaRPr lang="en-GB" dirty="0" smtClean="0"/>
          </a:p>
          <a:p>
            <a:pPr>
              <a:buNone/>
            </a:pPr>
            <a:r>
              <a:rPr lang="en-GB" dirty="0" smtClean="0"/>
              <a:t>	If you make a mistake, take a note of this word in your jotter and attempt to learn to spell it so that you can rectify your mistake next time. </a:t>
            </a:r>
          </a:p>
          <a:p>
            <a:pPr>
              <a:buNone/>
            </a:pPr>
            <a:endParaRPr lang="en-GB" dirty="0" smtClean="0"/>
          </a:p>
          <a:p>
            <a:pPr>
              <a:buNone/>
            </a:pPr>
            <a:endParaRPr lang="en-GB" dirty="0" smtClean="0"/>
          </a:p>
          <a:p>
            <a:pPr>
              <a:buNone/>
            </a:pPr>
            <a:endParaRPr lang="en-GB" dirty="0" smtClean="0"/>
          </a:p>
          <a:p>
            <a:pPr>
              <a:buNone/>
            </a:pPr>
            <a:endParaRPr lang="en-GB"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algn="ctr">
              <a:buNone/>
            </a:pPr>
            <a:r>
              <a:rPr lang="en-GB" dirty="0" smtClean="0"/>
              <a:t>December</a:t>
            </a:r>
            <a:endParaRPr lang="en-GB"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starter</a:t>
            </a:r>
            <a:endParaRPr lang="en-GB" dirty="0"/>
          </a:p>
        </p:txBody>
      </p:sp>
      <p:sp>
        <p:nvSpPr>
          <p:cNvPr id="3" name="Content Placeholder 2"/>
          <p:cNvSpPr>
            <a:spLocks noGrp="1"/>
          </p:cNvSpPr>
          <p:nvPr>
            <p:ph idx="1"/>
          </p:nvPr>
        </p:nvSpPr>
        <p:spPr/>
        <p:txBody>
          <a:bodyPr/>
          <a:lstStyle/>
          <a:p>
            <a:r>
              <a:rPr lang="en-GB" dirty="0" smtClean="0"/>
              <a:t>Write out one of the rules you learned from last time</a:t>
            </a:r>
          </a:p>
          <a:p>
            <a:endParaRPr lang="en-GB" dirty="0" smtClean="0"/>
          </a:p>
          <a:p>
            <a:r>
              <a:rPr lang="en-GB" dirty="0" smtClean="0"/>
              <a:t>Silver  - 2 </a:t>
            </a:r>
          </a:p>
          <a:p>
            <a:endParaRPr lang="en-GB" dirty="0" smtClean="0"/>
          </a:p>
          <a:p>
            <a:r>
              <a:rPr lang="en-GB" dirty="0" smtClean="0"/>
              <a:t>Gold - 3</a:t>
            </a:r>
            <a:endParaRPr lang="en-GB"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a:t>
            </a:r>
            <a:endParaRPr lang="en-GB" dirty="0"/>
          </a:p>
        </p:txBody>
      </p:sp>
      <p:sp>
        <p:nvSpPr>
          <p:cNvPr id="3" name="Content Placeholder 2"/>
          <p:cNvSpPr>
            <a:spLocks noGrp="1"/>
          </p:cNvSpPr>
          <p:nvPr>
            <p:ph idx="1"/>
          </p:nvPr>
        </p:nvSpPr>
        <p:spPr>
          <a:xfrm>
            <a:off x="457200" y="908720"/>
            <a:ext cx="8229600" cy="5217443"/>
          </a:xfrm>
        </p:spPr>
        <p:txBody>
          <a:bodyPr>
            <a:normAutofit lnSpcReduction="10000"/>
          </a:bodyPr>
          <a:lstStyle/>
          <a:p>
            <a:pPr>
              <a:buNone/>
            </a:pPr>
            <a:r>
              <a:rPr lang="en-GB" dirty="0" smtClean="0"/>
              <a:t>Learning Intention</a:t>
            </a:r>
          </a:p>
          <a:p>
            <a:r>
              <a:rPr lang="en-GB" dirty="0" smtClean="0"/>
              <a:t>To learn rules that will help me to spell accurately.</a:t>
            </a:r>
          </a:p>
          <a:p>
            <a:r>
              <a:rPr lang="en-GB" dirty="0" smtClean="0"/>
              <a:t>To learn how to spell words that are used often in each of my subjects.</a:t>
            </a:r>
          </a:p>
          <a:p>
            <a:pPr>
              <a:buNone/>
            </a:pPr>
            <a:endParaRPr lang="en-GB" dirty="0"/>
          </a:p>
          <a:p>
            <a:pPr>
              <a:buNone/>
            </a:pPr>
            <a:r>
              <a:rPr lang="en-GB" dirty="0" smtClean="0"/>
              <a:t>Success Criteria</a:t>
            </a:r>
          </a:p>
          <a:p>
            <a:pPr>
              <a:buNone/>
            </a:pPr>
            <a:r>
              <a:rPr lang="en-GB" dirty="0" smtClean="0"/>
              <a:t>I can use spelling rules to help me with spelling.</a:t>
            </a:r>
          </a:p>
          <a:p>
            <a:pPr>
              <a:buNone/>
            </a:pPr>
            <a:r>
              <a:rPr lang="en-GB" dirty="0" smtClean="0"/>
              <a:t>I can spell the words selected for each subject correctly.</a:t>
            </a:r>
            <a:endParaRPr lang="en-GB" dirty="0"/>
          </a:p>
        </p:txBody>
      </p:sp>
      <p:pic>
        <p:nvPicPr>
          <p:cNvPr id="13314" name="Picture 2" descr="https://tse2.mm.bing.net/th?id=OIP.GIwojpCHejG8mPryneJ_2gEsCP&amp;pid=15.1&amp;P=0&amp;w=355&amp;h=171"/>
          <p:cNvPicPr>
            <a:picLocks noChangeAspect="1" noChangeArrowheads="1"/>
          </p:cNvPicPr>
          <p:nvPr/>
        </p:nvPicPr>
        <p:blipFill>
          <a:blip r:embed="rId2" cstate="print"/>
          <a:srcRect/>
          <a:stretch>
            <a:fillRect/>
          </a:stretch>
        </p:blipFill>
        <p:spPr bwMode="auto">
          <a:xfrm>
            <a:off x="5940152" y="2924944"/>
            <a:ext cx="2930266" cy="1403227"/>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were last month’s 5 rules?</a:t>
            </a:r>
            <a:endParaRPr lang="en-GB" dirty="0"/>
          </a:p>
        </p:txBody>
      </p:sp>
      <p:sp>
        <p:nvSpPr>
          <p:cNvPr id="3" name="Content Placeholder 2"/>
          <p:cNvSpPr>
            <a:spLocks noGrp="1"/>
          </p:cNvSpPr>
          <p:nvPr>
            <p:ph idx="1"/>
          </p:nvPr>
        </p:nvSpPr>
        <p:spPr/>
        <p:txBody>
          <a:bodyPr>
            <a:normAutofit fontScale="77500" lnSpcReduction="20000"/>
          </a:bodyPr>
          <a:lstStyle/>
          <a:p>
            <a:pPr marL="514350" indent="-514350">
              <a:buNone/>
            </a:pPr>
            <a:r>
              <a:rPr lang="en-GB" dirty="0" smtClean="0"/>
              <a:t>1. I before E except after C.</a:t>
            </a:r>
          </a:p>
          <a:p>
            <a:pPr marL="514350" indent="-514350">
              <a:buNone/>
            </a:pPr>
            <a:endParaRPr lang="en-GB" dirty="0" smtClean="0"/>
          </a:p>
          <a:p>
            <a:pPr marL="514350" indent="-514350">
              <a:buNone/>
            </a:pPr>
            <a:r>
              <a:rPr lang="en-GB" dirty="0" smtClean="0"/>
              <a:t>2. Changing Y to IES (unless the word has a vowel before the Y).</a:t>
            </a:r>
          </a:p>
          <a:p>
            <a:pPr marL="514350" indent="-514350">
              <a:buNone/>
            </a:pPr>
            <a:r>
              <a:rPr lang="en-GB" dirty="0" smtClean="0"/>
              <a:t>	  </a:t>
            </a:r>
          </a:p>
          <a:p>
            <a:pPr marL="514350" indent="-514350">
              <a:buNone/>
            </a:pPr>
            <a:r>
              <a:rPr lang="en-GB" dirty="0" smtClean="0"/>
              <a:t>3. Adding -</a:t>
            </a:r>
            <a:r>
              <a:rPr lang="en-GB" dirty="0" err="1" smtClean="0"/>
              <a:t>es</a:t>
            </a:r>
            <a:r>
              <a:rPr lang="en-GB" dirty="0" smtClean="0"/>
              <a:t> to words ending in -s, -</a:t>
            </a:r>
            <a:r>
              <a:rPr lang="en-GB" dirty="0" err="1" smtClean="0"/>
              <a:t>ss</a:t>
            </a:r>
            <a:r>
              <a:rPr lang="en-GB" dirty="0" smtClean="0"/>
              <a:t>, -z, -</a:t>
            </a:r>
            <a:r>
              <a:rPr lang="en-GB" dirty="0" err="1" smtClean="0"/>
              <a:t>ch</a:t>
            </a:r>
            <a:r>
              <a:rPr lang="en-GB" dirty="0" smtClean="0"/>
              <a:t>, -</a:t>
            </a:r>
            <a:r>
              <a:rPr lang="en-GB" dirty="0" err="1" smtClean="0"/>
              <a:t>sh</a:t>
            </a:r>
            <a:r>
              <a:rPr lang="en-GB" dirty="0" smtClean="0"/>
              <a:t>, -x to make them plural.</a:t>
            </a:r>
          </a:p>
          <a:p>
            <a:pPr marL="514350" indent="-514350">
              <a:buNone/>
            </a:pPr>
            <a:endParaRPr lang="en-GB" dirty="0" smtClean="0"/>
          </a:p>
          <a:p>
            <a:pPr>
              <a:buNone/>
            </a:pPr>
            <a:r>
              <a:rPr lang="en-GB" dirty="0" smtClean="0"/>
              <a:t>4.Doubling up: when a word is one syllable and has a vowel next to a consonant we double up the final consonant.</a:t>
            </a:r>
          </a:p>
          <a:p>
            <a:pPr>
              <a:buNone/>
            </a:pPr>
            <a:r>
              <a:rPr lang="en-GB" dirty="0" smtClean="0"/>
              <a:t>	</a:t>
            </a:r>
          </a:p>
          <a:p>
            <a:pPr>
              <a:buNone/>
            </a:pPr>
            <a:r>
              <a:rPr lang="en-GB" dirty="0" smtClean="0"/>
              <a:t>5. Drop the E: drop the final silent e when adding a suffix.</a:t>
            </a:r>
          </a:p>
          <a:p>
            <a:pPr marL="514350" indent="-514350">
              <a:buNone/>
            </a:pPr>
            <a:endParaRPr lang="en-GB" dirty="0" smtClean="0"/>
          </a:p>
          <a:p>
            <a:pPr marL="514350" indent="-514350">
              <a:buNone/>
            </a:pPr>
            <a:endParaRPr lang="en-GB"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16632"/>
            <a:ext cx="8229600" cy="1143000"/>
          </a:xfrm>
        </p:spPr>
        <p:txBody>
          <a:bodyPr/>
          <a:lstStyle/>
          <a:p>
            <a:r>
              <a:rPr lang="en-GB" dirty="0" smtClean="0"/>
              <a:t>New Rules</a:t>
            </a:r>
            <a:endParaRPr lang="en-GB" dirty="0"/>
          </a:p>
        </p:txBody>
      </p:sp>
      <p:sp>
        <p:nvSpPr>
          <p:cNvPr id="3" name="Content Placeholder 2"/>
          <p:cNvSpPr>
            <a:spLocks noGrp="1"/>
          </p:cNvSpPr>
          <p:nvPr>
            <p:ph idx="1"/>
          </p:nvPr>
        </p:nvSpPr>
        <p:spPr>
          <a:xfrm>
            <a:off x="457200" y="1196752"/>
            <a:ext cx="8435280" cy="5472608"/>
          </a:xfrm>
        </p:spPr>
        <p:txBody>
          <a:bodyPr>
            <a:normAutofit fontScale="70000" lnSpcReduction="20000"/>
          </a:bodyPr>
          <a:lstStyle/>
          <a:p>
            <a:pPr>
              <a:buNone/>
            </a:pPr>
            <a:r>
              <a:rPr lang="en-GB" b="1" dirty="0" smtClean="0"/>
              <a:t>6. Changing the "y" to "</a:t>
            </a:r>
            <a:r>
              <a:rPr lang="en-GB" b="1" dirty="0" err="1" smtClean="0"/>
              <a:t>i</a:t>
            </a:r>
            <a:r>
              <a:rPr lang="en-GB" b="1" dirty="0" smtClean="0"/>
              <a:t>" when adding suffix *endings.</a:t>
            </a:r>
          </a:p>
          <a:p>
            <a:pPr>
              <a:buNone/>
            </a:pPr>
            <a:r>
              <a:rPr lang="en-GB" b="1" dirty="0" smtClean="0"/>
              <a:t>	e.g. beauty = beaut</a:t>
            </a:r>
            <a:r>
              <a:rPr lang="en-GB" b="1" u="sng" dirty="0" smtClean="0"/>
              <a:t>i</a:t>
            </a:r>
            <a:r>
              <a:rPr lang="en-GB" b="1" dirty="0" smtClean="0"/>
              <a:t>ful</a:t>
            </a:r>
          </a:p>
          <a:p>
            <a:pPr>
              <a:buNone/>
            </a:pPr>
            <a:r>
              <a:rPr lang="en-GB" b="1" dirty="0" smtClean="0"/>
              <a:t>	    angry = angr</a:t>
            </a:r>
            <a:r>
              <a:rPr lang="en-GB" b="1" u="sng" dirty="0" smtClean="0"/>
              <a:t>i</a:t>
            </a:r>
            <a:r>
              <a:rPr lang="en-GB" b="1" dirty="0" smtClean="0"/>
              <a:t>er, angr</a:t>
            </a:r>
            <a:r>
              <a:rPr lang="en-GB" b="1" u="sng" dirty="0" smtClean="0"/>
              <a:t>i</a:t>
            </a:r>
            <a:r>
              <a:rPr lang="en-GB" b="1" dirty="0" smtClean="0"/>
              <a:t>est</a:t>
            </a:r>
          </a:p>
          <a:p>
            <a:pPr>
              <a:buNone/>
            </a:pPr>
            <a:endParaRPr lang="en-GB" b="1" dirty="0" smtClean="0"/>
          </a:p>
          <a:p>
            <a:pPr>
              <a:buNone/>
            </a:pPr>
            <a:r>
              <a:rPr lang="en-GB" b="1" dirty="0" smtClean="0"/>
              <a:t>7. Most words ending in "-f" or "-</a:t>
            </a:r>
            <a:r>
              <a:rPr lang="en-GB" b="1" dirty="0" err="1" smtClean="0"/>
              <a:t>fe</a:t>
            </a:r>
            <a:r>
              <a:rPr lang="en-GB" b="1" dirty="0" smtClean="0"/>
              <a:t>" change their plurals to "-</a:t>
            </a:r>
            <a:r>
              <a:rPr lang="en-GB" b="1" dirty="0" err="1" smtClean="0"/>
              <a:t>ves</a:t>
            </a:r>
            <a:r>
              <a:rPr lang="en-GB" b="1" dirty="0" smtClean="0"/>
              <a:t>“.</a:t>
            </a:r>
            <a:br>
              <a:rPr lang="en-GB" b="1" dirty="0" smtClean="0"/>
            </a:br>
            <a:r>
              <a:rPr lang="en-GB" b="1" dirty="0" smtClean="0"/>
              <a:t>calf = calves</a:t>
            </a:r>
            <a:br>
              <a:rPr lang="en-GB" b="1" dirty="0" smtClean="0"/>
            </a:br>
            <a:r>
              <a:rPr lang="en-GB" b="1" dirty="0" smtClean="0"/>
              <a:t>half = halves</a:t>
            </a:r>
            <a:br>
              <a:rPr lang="en-GB" b="1" dirty="0" smtClean="0"/>
            </a:br>
            <a:r>
              <a:rPr lang="en-GB" b="1" dirty="0" smtClean="0"/>
              <a:t>knife = knives</a:t>
            </a:r>
          </a:p>
          <a:p>
            <a:pPr>
              <a:buNone/>
            </a:pPr>
            <a:endParaRPr lang="en-GB" b="1" dirty="0" smtClean="0"/>
          </a:p>
          <a:p>
            <a:pPr>
              <a:buNone/>
            </a:pPr>
            <a:r>
              <a:rPr lang="en-GB" b="1" dirty="0" smtClean="0">
                <a:solidFill>
                  <a:srgbClr val="FF0000"/>
                </a:solidFill>
              </a:rPr>
              <a:t>*a suffix is a word ending such as:</a:t>
            </a:r>
          </a:p>
          <a:p>
            <a:r>
              <a:rPr lang="en-GB" b="1" dirty="0" smtClean="0">
                <a:solidFill>
                  <a:srgbClr val="FF0000"/>
                </a:solidFill>
              </a:rPr>
              <a:t>Ed</a:t>
            </a:r>
          </a:p>
          <a:p>
            <a:r>
              <a:rPr lang="en-GB" b="1" dirty="0" smtClean="0">
                <a:solidFill>
                  <a:srgbClr val="FF0000"/>
                </a:solidFill>
              </a:rPr>
              <a:t>Able</a:t>
            </a:r>
          </a:p>
          <a:p>
            <a:r>
              <a:rPr lang="en-GB" b="1" dirty="0" err="1" smtClean="0">
                <a:solidFill>
                  <a:srgbClr val="FF0000"/>
                </a:solidFill>
              </a:rPr>
              <a:t>Ing</a:t>
            </a:r>
            <a:endParaRPr lang="en-GB" b="1" dirty="0" smtClean="0">
              <a:solidFill>
                <a:srgbClr val="FF0000"/>
              </a:solidFill>
            </a:endParaRPr>
          </a:p>
          <a:p>
            <a:r>
              <a:rPr lang="en-GB" b="1" dirty="0" smtClean="0">
                <a:solidFill>
                  <a:srgbClr val="FF0000"/>
                </a:solidFill>
              </a:rPr>
              <a:t>Ly</a:t>
            </a:r>
          </a:p>
          <a:p>
            <a:r>
              <a:rPr lang="en-GB" b="1" dirty="0" smtClean="0">
                <a:solidFill>
                  <a:srgbClr val="FF0000"/>
                </a:solidFill>
              </a:rPr>
              <a:t>Ion</a:t>
            </a:r>
          </a:p>
          <a:p>
            <a:r>
              <a:rPr lang="en-GB" b="1" dirty="0" err="1" smtClean="0">
                <a:solidFill>
                  <a:srgbClr val="FF0000"/>
                </a:solidFill>
              </a:rPr>
              <a:t>ful</a:t>
            </a:r>
            <a:endParaRPr lang="en-GB" b="1" dirty="0" smtClean="0">
              <a:solidFill>
                <a:srgbClr val="FF0000"/>
              </a:solidFill>
            </a:endParaRPr>
          </a:p>
          <a:p>
            <a:pPr>
              <a:buNone/>
            </a:pPr>
            <a:endParaRPr lang="en-GB" dirty="0"/>
          </a:p>
        </p:txBody>
      </p:sp>
      <p:pic>
        <p:nvPicPr>
          <p:cNvPr id="4" name="Picture 4" descr="https://tse4.mm.bing.net/th?id=OIP.WabZfhq_BrsCf54jw8I1uQHaGK&amp;pid=15.1&amp;P=0&amp;w=206&amp;h=172"/>
          <p:cNvPicPr>
            <a:picLocks noChangeAspect="1" noChangeArrowheads="1"/>
          </p:cNvPicPr>
          <p:nvPr/>
        </p:nvPicPr>
        <p:blipFill>
          <a:blip r:embed="rId2" cstate="print"/>
          <a:srcRect/>
          <a:stretch>
            <a:fillRect/>
          </a:stretch>
        </p:blipFill>
        <p:spPr bwMode="auto">
          <a:xfrm>
            <a:off x="5076055" y="3284984"/>
            <a:ext cx="3622169" cy="3024336"/>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Let’s check you can use those...</a:t>
            </a:r>
            <a:endParaRPr lang="en-GB" dirty="0"/>
          </a:p>
        </p:txBody>
      </p:sp>
      <p:sp>
        <p:nvSpPr>
          <p:cNvPr id="3" name="Content Placeholder 2"/>
          <p:cNvSpPr>
            <a:spLocks noGrp="1"/>
          </p:cNvSpPr>
          <p:nvPr>
            <p:ph idx="1"/>
          </p:nvPr>
        </p:nvSpPr>
        <p:spPr/>
        <p:txBody>
          <a:bodyPr/>
          <a:lstStyle/>
          <a:p>
            <a:pPr>
              <a:buNone/>
            </a:pPr>
            <a:r>
              <a:rPr lang="en-GB" dirty="0" smtClean="0"/>
              <a:t>	Your teacher has a list of 10 words that make use of these rules.</a:t>
            </a:r>
          </a:p>
          <a:p>
            <a:pPr>
              <a:buNone/>
            </a:pPr>
            <a:endParaRPr lang="en-GB" dirty="0" smtClean="0"/>
          </a:p>
          <a:p>
            <a:pPr>
              <a:buNone/>
            </a:pPr>
            <a:r>
              <a:rPr lang="en-GB" dirty="0" smtClean="0"/>
              <a:t>	Write the numbers 1-10 in your margin and see how many you can get.</a:t>
            </a:r>
            <a:endParaRPr lang="en-GB" dirty="0"/>
          </a:p>
        </p:txBody>
      </p:sp>
      <p:pic>
        <p:nvPicPr>
          <p:cNvPr id="4" name="Picture 2" descr="https://tse1.mm.bing.net/th?id=OIP.mhzWUNKpzkuzaKvMgwE-wAHaIk&amp;pid=15.1&amp;P=0&amp;w=300&amp;h=300"/>
          <p:cNvPicPr>
            <a:picLocks noChangeAspect="1" noChangeArrowheads="1"/>
          </p:cNvPicPr>
          <p:nvPr/>
        </p:nvPicPr>
        <p:blipFill>
          <a:blip r:embed="rId2" cstate="print"/>
          <a:srcRect/>
          <a:stretch>
            <a:fillRect/>
          </a:stretch>
        </p:blipFill>
        <p:spPr bwMode="auto">
          <a:xfrm>
            <a:off x="5724128" y="3789040"/>
            <a:ext cx="2476500" cy="28575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332656"/>
            <a:ext cx="8229600" cy="5793507"/>
          </a:xfrm>
        </p:spPr>
        <p:txBody>
          <a:bodyPr>
            <a:normAutofit fontScale="85000" lnSpcReduction="20000"/>
          </a:bodyPr>
          <a:lstStyle/>
          <a:p>
            <a:pPr>
              <a:buNone/>
            </a:pPr>
            <a:r>
              <a:rPr lang="en-GB" dirty="0" smtClean="0"/>
              <a:t>8. </a:t>
            </a:r>
            <a:r>
              <a:rPr lang="en-GB" b="1" dirty="0" smtClean="0"/>
              <a:t>Words ending in –</a:t>
            </a:r>
            <a:r>
              <a:rPr lang="en-GB" b="1" dirty="0" err="1" smtClean="0"/>
              <a:t>ful</a:t>
            </a:r>
            <a:r>
              <a:rPr lang="en-GB" b="1" dirty="0" smtClean="0"/>
              <a:t>: the suffix –FUL is always spelt with one L, for example:</a:t>
            </a:r>
          </a:p>
          <a:p>
            <a:pPr>
              <a:buNone/>
            </a:pPr>
            <a:r>
              <a:rPr lang="en-GB" b="1" dirty="0" smtClean="0"/>
              <a:t>	e.g. grate + full = grateful</a:t>
            </a:r>
            <a:br>
              <a:rPr lang="en-GB" b="1" dirty="0" smtClean="0"/>
            </a:br>
            <a:r>
              <a:rPr lang="en-GB" b="1" dirty="0" smtClean="0"/>
              <a:t>	faith + full = faithful</a:t>
            </a:r>
          </a:p>
          <a:p>
            <a:pPr>
              <a:buNone/>
            </a:pPr>
            <a:endParaRPr lang="en-GB" b="1" dirty="0" smtClean="0"/>
          </a:p>
          <a:p>
            <a:pPr>
              <a:buNone/>
            </a:pPr>
            <a:r>
              <a:rPr lang="en-GB" b="1" dirty="0" smtClean="0"/>
              <a:t>9. Adding –</a:t>
            </a:r>
            <a:r>
              <a:rPr lang="en-GB" b="1" dirty="0" err="1" smtClean="0"/>
              <a:t>ly</a:t>
            </a:r>
            <a:r>
              <a:rPr lang="en-GB" b="1" dirty="0" smtClean="0"/>
              <a:t>: when we add -</a:t>
            </a:r>
            <a:r>
              <a:rPr lang="en-GB" b="1" dirty="0" err="1" smtClean="0"/>
              <a:t>ly</a:t>
            </a:r>
            <a:r>
              <a:rPr lang="en-GB" b="1" dirty="0" smtClean="0"/>
              <a:t> to words ending in –</a:t>
            </a:r>
            <a:r>
              <a:rPr lang="en-GB" b="1" dirty="0" err="1" smtClean="0"/>
              <a:t>ful</a:t>
            </a:r>
            <a:r>
              <a:rPr lang="en-GB" b="1" dirty="0" smtClean="0"/>
              <a:t>, double the L</a:t>
            </a:r>
          </a:p>
          <a:p>
            <a:pPr>
              <a:buNone/>
            </a:pPr>
            <a:r>
              <a:rPr lang="en-GB" b="1" dirty="0" smtClean="0"/>
              <a:t>e.g. gratefully</a:t>
            </a:r>
            <a:br>
              <a:rPr lang="en-GB" b="1" dirty="0" smtClean="0"/>
            </a:br>
            <a:r>
              <a:rPr lang="en-GB" b="1" dirty="0" smtClean="0"/>
              <a:t>	faithfully</a:t>
            </a:r>
            <a:br>
              <a:rPr lang="en-GB" b="1" dirty="0" smtClean="0"/>
            </a:br>
            <a:r>
              <a:rPr lang="en-GB" b="1" dirty="0" smtClean="0"/>
              <a:t>	hopefully</a:t>
            </a:r>
          </a:p>
          <a:p>
            <a:pPr>
              <a:buNone/>
            </a:pPr>
            <a:endParaRPr lang="en-GB" b="1" dirty="0" smtClean="0"/>
          </a:p>
          <a:p>
            <a:pPr>
              <a:buNone/>
            </a:pPr>
            <a:r>
              <a:rPr lang="en-GB" b="1" dirty="0" smtClean="0"/>
              <a:t>10. When we add "all" to the </a:t>
            </a:r>
          </a:p>
          <a:p>
            <a:pPr>
              <a:buNone/>
            </a:pPr>
            <a:r>
              <a:rPr lang="en-GB" b="1" dirty="0" smtClean="0"/>
              <a:t>beginning of words we drop the l</a:t>
            </a:r>
            <a:br>
              <a:rPr lang="en-GB" b="1" dirty="0" smtClean="0"/>
            </a:br>
            <a:r>
              <a:rPr lang="en-GB" b="1" dirty="0" smtClean="0"/>
              <a:t>e.g. all + so = also</a:t>
            </a:r>
            <a:br>
              <a:rPr lang="en-GB" b="1" dirty="0" smtClean="0"/>
            </a:br>
            <a:r>
              <a:rPr lang="en-GB" b="1" dirty="0" smtClean="0"/>
              <a:t>	all + most = almost</a:t>
            </a:r>
          </a:p>
          <a:p>
            <a:pPr>
              <a:buNone/>
            </a:pPr>
            <a:endParaRPr lang="en-GB" dirty="0" smtClean="0"/>
          </a:p>
          <a:p>
            <a:pPr>
              <a:buNone/>
            </a:pPr>
            <a:endParaRPr lang="en-GB" dirty="0"/>
          </a:p>
        </p:txBody>
      </p:sp>
      <p:pic>
        <p:nvPicPr>
          <p:cNvPr id="4" name="Picture 4" descr="https://tse4.mm.bing.net/th?id=OIP.WabZfhq_BrsCf54jw8I1uQHaGK&amp;pid=15.1&amp;P=0&amp;w=206&amp;h=172"/>
          <p:cNvPicPr>
            <a:picLocks noChangeAspect="1" noChangeArrowheads="1"/>
          </p:cNvPicPr>
          <p:nvPr/>
        </p:nvPicPr>
        <p:blipFill>
          <a:blip r:embed="rId2" cstate="print"/>
          <a:srcRect/>
          <a:stretch>
            <a:fillRect/>
          </a:stretch>
        </p:blipFill>
        <p:spPr bwMode="auto">
          <a:xfrm>
            <a:off x="5508103" y="3068960"/>
            <a:ext cx="3190959" cy="2664296"/>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Let’s check you can use those...</a:t>
            </a:r>
            <a:endParaRPr lang="en-GB" dirty="0"/>
          </a:p>
        </p:txBody>
      </p:sp>
      <p:sp>
        <p:nvSpPr>
          <p:cNvPr id="3" name="Content Placeholder 2"/>
          <p:cNvSpPr>
            <a:spLocks noGrp="1"/>
          </p:cNvSpPr>
          <p:nvPr>
            <p:ph idx="1"/>
          </p:nvPr>
        </p:nvSpPr>
        <p:spPr/>
        <p:txBody>
          <a:bodyPr/>
          <a:lstStyle/>
          <a:p>
            <a:pPr>
              <a:buNone/>
            </a:pPr>
            <a:r>
              <a:rPr lang="en-GB" dirty="0" smtClean="0"/>
              <a:t>	Your teacher has a list of 15 words that make use of these rules.</a:t>
            </a:r>
          </a:p>
          <a:p>
            <a:pPr>
              <a:buNone/>
            </a:pPr>
            <a:endParaRPr lang="en-GB" dirty="0" smtClean="0"/>
          </a:p>
          <a:p>
            <a:pPr>
              <a:buNone/>
            </a:pPr>
            <a:r>
              <a:rPr lang="en-GB" dirty="0" smtClean="0"/>
              <a:t>	Write the numbers 1-15 in your margin and see how many you can get.</a:t>
            </a:r>
            <a:endParaRPr lang="en-GB" dirty="0"/>
          </a:p>
        </p:txBody>
      </p:sp>
      <p:pic>
        <p:nvPicPr>
          <p:cNvPr id="4" name="Picture 2" descr="https://tse1.mm.bing.net/th?id=OIP.mhzWUNKpzkuzaKvMgwE-wAHaIk&amp;pid=15.1&amp;P=0&amp;w=300&amp;h=300"/>
          <p:cNvPicPr>
            <a:picLocks noChangeAspect="1" noChangeArrowheads="1"/>
          </p:cNvPicPr>
          <p:nvPr/>
        </p:nvPicPr>
        <p:blipFill>
          <a:blip r:embed="rId2" cstate="print"/>
          <a:srcRect/>
          <a:stretch>
            <a:fillRect/>
          </a:stretch>
        </p:blipFill>
        <p:spPr bwMode="auto">
          <a:xfrm>
            <a:off x="5724128" y="3861048"/>
            <a:ext cx="2476500" cy="285750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457200" y="332656"/>
            <a:ext cx="8291264" cy="6120680"/>
          </a:xfrm>
        </p:spPr>
        <p:txBody>
          <a:bodyPr>
            <a:normAutofit fontScale="92500" lnSpcReduction="20000"/>
          </a:bodyPr>
          <a:lstStyle/>
          <a:p>
            <a:pPr>
              <a:buNone/>
            </a:pPr>
            <a:r>
              <a:rPr lang="en-GB" dirty="0" smtClean="0"/>
              <a:t>	</a:t>
            </a:r>
            <a:r>
              <a:rPr lang="en-GB" b="1" dirty="0" smtClean="0"/>
              <a:t>S1-3</a:t>
            </a:r>
          </a:p>
          <a:p>
            <a:pPr>
              <a:buNone/>
            </a:pPr>
            <a:endParaRPr lang="en-GB" dirty="0" smtClean="0"/>
          </a:p>
          <a:p>
            <a:pPr>
              <a:buNone/>
            </a:pPr>
            <a:r>
              <a:rPr lang="en-GB" dirty="0" smtClean="0"/>
              <a:t>	As well as focusing on these 5 rules this month, each week you will be given words to learn how to spell.</a:t>
            </a:r>
          </a:p>
          <a:p>
            <a:pPr>
              <a:buNone/>
            </a:pPr>
            <a:endParaRPr lang="en-GB" dirty="0" smtClean="0"/>
          </a:p>
          <a:p>
            <a:pPr>
              <a:buNone/>
            </a:pPr>
            <a:r>
              <a:rPr lang="en-GB" dirty="0" smtClean="0"/>
              <a:t>	These words are ones that have been chosen by each of your subjects because they are used frequently and can often be misspelled. </a:t>
            </a:r>
          </a:p>
          <a:p>
            <a:pPr>
              <a:buNone/>
            </a:pPr>
            <a:endParaRPr lang="en-GB" dirty="0" smtClean="0"/>
          </a:p>
          <a:p>
            <a:pPr>
              <a:buNone/>
            </a:pPr>
            <a:r>
              <a:rPr lang="en-GB" dirty="0" smtClean="0"/>
              <a:t>	You will be issued with these words in English on Monday and tested on them in English on Thursday if you are in S3 and Friday if you are in S1/2. </a:t>
            </a:r>
            <a:endParaRPr lang="en-GB"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a:t>
            </a:r>
            <a:endParaRPr lang="en-GB" dirty="0"/>
          </a:p>
        </p:txBody>
      </p:sp>
      <p:sp>
        <p:nvSpPr>
          <p:cNvPr id="3" name="Content Placeholder 2"/>
          <p:cNvSpPr>
            <a:spLocks noGrp="1"/>
          </p:cNvSpPr>
          <p:nvPr>
            <p:ph idx="1"/>
          </p:nvPr>
        </p:nvSpPr>
        <p:spPr>
          <a:xfrm>
            <a:off x="457200" y="908720"/>
            <a:ext cx="8229600" cy="5217443"/>
          </a:xfrm>
        </p:spPr>
        <p:txBody>
          <a:bodyPr>
            <a:normAutofit lnSpcReduction="10000"/>
          </a:bodyPr>
          <a:lstStyle/>
          <a:p>
            <a:pPr>
              <a:buNone/>
            </a:pPr>
            <a:r>
              <a:rPr lang="en-GB" dirty="0" smtClean="0"/>
              <a:t>Learning Intention</a:t>
            </a:r>
          </a:p>
          <a:p>
            <a:r>
              <a:rPr lang="en-GB" dirty="0" smtClean="0"/>
              <a:t>To learn rules that will help me to spell accurately.</a:t>
            </a:r>
          </a:p>
          <a:p>
            <a:r>
              <a:rPr lang="en-GB" dirty="0" smtClean="0"/>
              <a:t>To learn how to spell words that are used often in each of my subjects.</a:t>
            </a:r>
          </a:p>
          <a:p>
            <a:pPr>
              <a:buNone/>
            </a:pPr>
            <a:endParaRPr lang="en-GB" dirty="0"/>
          </a:p>
          <a:p>
            <a:pPr>
              <a:buNone/>
            </a:pPr>
            <a:r>
              <a:rPr lang="en-GB" dirty="0" smtClean="0"/>
              <a:t>Success Criteria</a:t>
            </a:r>
          </a:p>
          <a:p>
            <a:pPr>
              <a:buNone/>
            </a:pPr>
            <a:r>
              <a:rPr lang="en-GB" dirty="0" smtClean="0"/>
              <a:t>I can use spelling rules to help me with spelling.</a:t>
            </a:r>
          </a:p>
          <a:p>
            <a:pPr>
              <a:buNone/>
            </a:pPr>
            <a:r>
              <a:rPr lang="en-GB" dirty="0" smtClean="0"/>
              <a:t>I can spell the words selected for each subject correctly.</a:t>
            </a:r>
            <a:endParaRPr lang="en-GB" dirty="0"/>
          </a:p>
        </p:txBody>
      </p:sp>
      <p:pic>
        <p:nvPicPr>
          <p:cNvPr id="13314" name="Picture 2" descr="https://tse2.mm.bing.net/th?id=OIP.GIwojpCHejG8mPryneJ_2gEsCP&amp;pid=15.1&amp;P=0&amp;w=355&amp;h=171"/>
          <p:cNvPicPr>
            <a:picLocks noChangeAspect="1" noChangeArrowheads="1"/>
          </p:cNvPicPr>
          <p:nvPr/>
        </p:nvPicPr>
        <p:blipFill>
          <a:blip r:embed="rId2" cstate="print"/>
          <a:srcRect/>
          <a:stretch>
            <a:fillRect/>
          </a:stretch>
        </p:blipFill>
        <p:spPr bwMode="auto">
          <a:xfrm>
            <a:off x="5940152" y="2924944"/>
            <a:ext cx="2930266" cy="1403227"/>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Next Steps</a:t>
            </a:r>
            <a:endParaRPr lang="en-GB" dirty="0"/>
          </a:p>
        </p:txBody>
      </p:sp>
      <p:sp>
        <p:nvSpPr>
          <p:cNvPr id="3" name="Content Placeholder 2"/>
          <p:cNvSpPr>
            <a:spLocks noGrp="1"/>
          </p:cNvSpPr>
          <p:nvPr>
            <p:ph idx="1"/>
          </p:nvPr>
        </p:nvSpPr>
        <p:spPr/>
        <p:txBody>
          <a:bodyPr>
            <a:normAutofit lnSpcReduction="10000"/>
          </a:bodyPr>
          <a:lstStyle/>
          <a:p>
            <a:pPr>
              <a:buNone/>
            </a:pPr>
            <a:r>
              <a:rPr lang="en-GB" dirty="0" smtClean="0"/>
              <a:t>	Throughout December, make an extra special effort with your spelling.</a:t>
            </a:r>
          </a:p>
          <a:p>
            <a:pPr>
              <a:buNone/>
            </a:pPr>
            <a:endParaRPr lang="en-GB" dirty="0" smtClean="0"/>
          </a:p>
          <a:p>
            <a:pPr>
              <a:buNone/>
            </a:pPr>
            <a:r>
              <a:rPr lang="en-GB" dirty="0" smtClean="0"/>
              <a:t>	If you make a mistake, your teacher will write SP in your margin.</a:t>
            </a:r>
          </a:p>
          <a:p>
            <a:pPr>
              <a:buNone/>
            </a:pPr>
            <a:endParaRPr lang="en-GB" dirty="0" smtClean="0"/>
          </a:p>
          <a:p>
            <a:pPr>
              <a:buNone/>
            </a:pPr>
            <a:r>
              <a:rPr lang="en-GB" dirty="0" smtClean="0"/>
              <a:t>	If you make a mistake, take a note of this word in your jotter and attempt to learn to spell it so that you can rectify your mistake next time. </a:t>
            </a:r>
          </a:p>
          <a:p>
            <a:pPr>
              <a:buNone/>
            </a:pPr>
            <a:endParaRPr lang="en-GB" dirty="0" smtClean="0"/>
          </a:p>
          <a:p>
            <a:pPr>
              <a:buNone/>
            </a:pPr>
            <a:endParaRPr lang="en-GB" dirty="0" smtClean="0"/>
          </a:p>
          <a:p>
            <a:pPr>
              <a:buNone/>
            </a:pPr>
            <a:endParaRPr lang="en-GB" dirty="0" smtClean="0"/>
          </a:p>
          <a:p>
            <a:pPr>
              <a:buNone/>
            </a:pPr>
            <a:endParaRPr lang="en-GB"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402</TotalTime>
  <Words>413</Words>
  <Application>Microsoft Office PowerPoint</Application>
  <PresentationFormat>On-screen Show (4:3)</PresentationFormat>
  <Paragraphs>151</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       Our literacy  focus for November and December is...  SPELLING    </vt:lpstr>
      <vt:lpstr>Slide 2</vt:lpstr>
      <vt:lpstr> </vt:lpstr>
      <vt:lpstr>Spelling Correctly</vt:lpstr>
      <vt:lpstr>Slide 5</vt:lpstr>
      <vt:lpstr>Let’s check you can use those...</vt:lpstr>
      <vt:lpstr>Slide 7</vt:lpstr>
      <vt:lpstr>Let’s check you can use those...</vt:lpstr>
      <vt:lpstr>Slide 9</vt:lpstr>
      <vt:lpstr> </vt:lpstr>
      <vt:lpstr>Next Steps</vt:lpstr>
      <vt:lpstr>Slide 12</vt:lpstr>
      <vt:lpstr>starter</vt:lpstr>
      <vt:lpstr> </vt:lpstr>
      <vt:lpstr>What were last month’s 5 rules?</vt:lpstr>
      <vt:lpstr>New Rules</vt:lpstr>
      <vt:lpstr>Let’s check you can use those...</vt:lpstr>
      <vt:lpstr>Slide 18</vt:lpstr>
      <vt:lpstr>Let’s check you can use those...</vt:lpstr>
      <vt:lpstr>Slide 20</vt:lpstr>
      <vt:lpstr> </vt:lpstr>
      <vt:lpstr>Next Steps</vt:lpstr>
    </vt:vector>
  </TitlesOfParts>
  <Company>Midlothian Council - Education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Our literacy  focus for September is...   CAPITAL LETTERS</dc:title>
  <dc:creator>petria57</dc:creator>
  <cp:lastModifiedBy>richas95</cp:lastModifiedBy>
  <cp:revision>47</cp:revision>
  <dcterms:created xsi:type="dcterms:W3CDTF">2017-07-12T14:27:45Z</dcterms:created>
  <dcterms:modified xsi:type="dcterms:W3CDTF">2018-12-10T13:42:28Z</dcterms:modified>
</cp:coreProperties>
</file>