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78" r:id="rId5"/>
    <p:sldId id="286" r:id="rId6"/>
    <p:sldId id="276" r:id="rId7"/>
    <p:sldId id="291" r:id="rId8"/>
    <p:sldId id="281" r:id="rId9"/>
    <p:sldId id="279" r:id="rId10"/>
    <p:sldId id="282" r:id="rId11"/>
    <p:sldId id="289" r:id="rId12"/>
    <p:sldId id="287" r:id="rId13"/>
    <p:sldId id="288" r:id="rId14"/>
    <p:sldId id="290" r:id="rId15"/>
    <p:sldId id="283" r:id="rId16"/>
    <p:sldId id="284" r:id="rId17"/>
    <p:sldId id="28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571"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3D98FE4-89E0-4AC1-BE13-75F9539C823E}" type="datetimeFigureOut">
              <a:rPr lang="en-GB" smtClean="0"/>
              <a:pPr/>
              <a:t>01/10/2018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0B43D6-631E-4D6B-AA0C-1EF520AC3AA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4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98FE4-89E0-4AC1-BE13-75F9539C823E}" type="datetimeFigureOut">
              <a:rPr lang="en-GB" smtClean="0"/>
              <a:pPr/>
              <a:t>01/10/2018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0B43D6-631E-4D6B-AA0C-1EF520AC3AA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84784"/>
            <a:ext cx="8064896" cy="4896544"/>
          </a:xfrm>
        </p:spPr>
        <p:txBody>
          <a:bodyPr>
            <a:normAutofit fontScale="90000"/>
          </a:bodyPr>
          <a:lstStyle/>
          <a:p>
            <a:r>
              <a:rPr lang="en-GB" dirty="0"/>
              <a:t> </a:t>
            </a:r>
            <a:r>
              <a:rPr lang="en-GB" sz="7800" dirty="0"/>
              <a:t>Our literacy </a:t>
            </a:r>
            <a:br>
              <a:rPr lang="en-GB" sz="7800" dirty="0"/>
            </a:br>
            <a:r>
              <a:rPr lang="en-GB" sz="7800" dirty="0" smtClean="0"/>
              <a:t>focus </a:t>
            </a:r>
            <a:r>
              <a:rPr lang="en-GB" sz="7800" dirty="0"/>
              <a:t>for </a:t>
            </a:r>
            <a:r>
              <a:rPr lang="en-GB" sz="7800" dirty="0" smtClean="0"/>
              <a:t/>
            </a:r>
            <a:br>
              <a:rPr lang="en-GB" sz="7800" dirty="0" smtClean="0"/>
            </a:br>
            <a:r>
              <a:rPr lang="en-GB" sz="7800" u="sng" dirty="0" smtClean="0"/>
              <a:t>October</a:t>
            </a:r>
            <a:r>
              <a:rPr lang="en-GB" sz="7800" dirty="0" smtClean="0"/>
              <a:t> </a:t>
            </a:r>
            <a:r>
              <a:rPr lang="en-GB" sz="7800" dirty="0"/>
              <a:t>is...</a:t>
            </a:r>
            <a:br>
              <a:rPr lang="en-GB" sz="7800" dirty="0"/>
            </a:br>
            <a:r>
              <a:rPr lang="en-GB" sz="7800" dirty="0"/>
              <a:t> </a:t>
            </a:r>
            <a:br>
              <a:rPr lang="en-GB" sz="7800" dirty="0"/>
            </a:br>
            <a:r>
              <a:rPr lang="en-GB" sz="7800" b="1" dirty="0" smtClean="0"/>
              <a:t>PUNCTUATION </a:t>
            </a:r>
            <a:r>
              <a:rPr lang="en-GB" sz="7800" dirty="0"/>
              <a:t/>
            </a:r>
            <a:br>
              <a:rPr lang="en-GB" sz="7800" dirty="0"/>
            </a:br>
            <a:r>
              <a:rPr lang="en-GB" sz="7800" b="1" dirty="0"/>
              <a:t> </a:t>
            </a:r>
            <a:r>
              <a:rPr lang="en-GB" sz="8900" dirty="0"/>
              <a:t/>
            </a:r>
            <a:br>
              <a:rPr lang="en-GB" sz="8900" dirty="0"/>
            </a:br>
            <a:r>
              <a:rPr lang="en-GB" b="1" dirty="0"/>
              <a:t> </a:t>
            </a:r>
            <a:endParaRPr lang="en-GB" dirty="0"/>
          </a:p>
        </p:txBody>
      </p:sp>
      <p:sp>
        <p:nvSpPr>
          <p:cNvPr id="3" name="Subtitle 2"/>
          <p:cNvSpPr>
            <a:spLocks noGrp="1"/>
          </p:cNvSpPr>
          <p:nvPr>
            <p:ph type="subTitle" idx="1"/>
          </p:nvPr>
        </p:nvSpPr>
        <p:spPr/>
        <p:txBody>
          <a:bodyPr/>
          <a:lstStyle/>
          <a:p>
            <a:endParaRPr lang="en-GB" dirty="0"/>
          </a:p>
        </p:txBody>
      </p:sp>
      <p:pic>
        <p:nvPicPr>
          <p:cNvPr id="1026" name="Picture 2"/>
          <p:cNvPicPr>
            <a:picLocks noChangeAspect="1" noChangeArrowheads="1"/>
          </p:cNvPicPr>
          <p:nvPr/>
        </p:nvPicPr>
        <p:blipFill>
          <a:blip r:embed="rId2" cstate="print"/>
          <a:srcRect/>
          <a:stretch>
            <a:fillRect/>
          </a:stretch>
        </p:blipFill>
        <p:spPr bwMode="auto">
          <a:xfrm>
            <a:off x="467544" y="620688"/>
            <a:ext cx="1368433" cy="1584176"/>
          </a:xfrm>
          <a:prstGeom prst="rect">
            <a:avLst/>
          </a:prstGeom>
          <a:noFill/>
          <a:ln w="9525" algn="in">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7380312" y="692696"/>
            <a:ext cx="1440160" cy="1667212"/>
          </a:xfrm>
          <a:prstGeom prst="rect">
            <a:avLst/>
          </a:prstGeom>
          <a:noFill/>
          <a:ln w="9525" algn="in">
            <a:noFill/>
            <a:miter lim="800000"/>
            <a:headEnd/>
            <a:tailEnd/>
          </a:ln>
          <a:effectLst/>
        </p:spPr>
      </p:pic>
      <p:pic>
        <p:nvPicPr>
          <p:cNvPr id="6" name="Picture 2" descr="R:\English\Literacy Across Learning\Mascot.jpg"/>
          <p:cNvPicPr>
            <a:picLocks noChangeAspect="1" noChangeArrowheads="1"/>
          </p:cNvPicPr>
          <p:nvPr/>
        </p:nvPicPr>
        <p:blipFill>
          <a:blip r:embed="rId4" cstate="print"/>
          <a:srcRect/>
          <a:stretch>
            <a:fillRect/>
          </a:stretch>
        </p:blipFill>
        <p:spPr bwMode="auto">
          <a:xfrm flipH="1">
            <a:off x="539551" y="2708920"/>
            <a:ext cx="1551011" cy="1872208"/>
          </a:xfrm>
          <a:prstGeom prst="rect">
            <a:avLst/>
          </a:prstGeom>
          <a:noFill/>
        </p:spPr>
      </p:pic>
      <p:pic>
        <p:nvPicPr>
          <p:cNvPr id="7" name="Picture 2" descr="R:\English\Literacy Across Learning\Mascot.jpg"/>
          <p:cNvPicPr>
            <a:picLocks noChangeAspect="1" noChangeArrowheads="1"/>
          </p:cNvPicPr>
          <p:nvPr/>
        </p:nvPicPr>
        <p:blipFill>
          <a:blip r:embed="rId4" cstate="print"/>
          <a:srcRect/>
          <a:stretch>
            <a:fillRect/>
          </a:stretch>
        </p:blipFill>
        <p:spPr bwMode="auto">
          <a:xfrm>
            <a:off x="7380312" y="2924943"/>
            <a:ext cx="1440160" cy="17384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836712"/>
            <a:ext cx="8229600" cy="5289451"/>
          </a:xfrm>
        </p:spPr>
        <p:txBody>
          <a:bodyPr/>
          <a:lstStyle/>
          <a:p>
            <a:pPr>
              <a:buNone/>
            </a:pPr>
            <a:r>
              <a:rPr lang="en-GB" dirty="0" smtClean="0"/>
              <a:t>Learning Intention</a:t>
            </a:r>
          </a:p>
          <a:p>
            <a:pPr>
              <a:buNone/>
            </a:pPr>
            <a:r>
              <a:rPr lang="en-GB" dirty="0" smtClean="0"/>
              <a:t>To learn when different types of punctuation are required.</a:t>
            </a:r>
          </a:p>
          <a:p>
            <a:pPr>
              <a:buNone/>
            </a:pPr>
            <a:endParaRPr lang="en-GB" dirty="0"/>
          </a:p>
          <a:p>
            <a:pPr>
              <a:buNone/>
            </a:pPr>
            <a:r>
              <a:rPr lang="en-GB" dirty="0" smtClean="0"/>
              <a:t>Success Criteria</a:t>
            </a:r>
          </a:p>
          <a:p>
            <a:pPr>
              <a:buNone/>
            </a:pPr>
            <a:r>
              <a:rPr lang="en-GB" dirty="0" smtClean="0"/>
              <a:t>I can use punctuation accurately.</a:t>
            </a:r>
            <a:endParaRPr lang="en-GB" dirty="0"/>
          </a:p>
        </p:txBody>
      </p:sp>
      <p:pic>
        <p:nvPicPr>
          <p:cNvPr id="12290" name="Picture 2" descr="https://tse3.mm.bing.net/th?id=OIP.l7-6eY0J_zRxKftxfiRKtQEsDo&amp;pid=15.1&amp;P=0&amp;w=207&amp;h=162"/>
          <p:cNvPicPr>
            <a:picLocks noChangeAspect="1" noChangeArrowheads="1"/>
          </p:cNvPicPr>
          <p:nvPr/>
        </p:nvPicPr>
        <p:blipFill>
          <a:blip r:embed="rId2" cstate="print"/>
          <a:srcRect/>
          <a:stretch>
            <a:fillRect/>
          </a:stretch>
        </p:blipFill>
        <p:spPr bwMode="auto">
          <a:xfrm>
            <a:off x="6012160" y="4437112"/>
            <a:ext cx="2664296" cy="2072232"/>
          </a:xfrm>
          <a:prstGeom prst="rect">
            <a:avLst/>
          </a:prstGeom>
          <a:noFill/>
        </p:spPr>
      </p:pic>
      <p:pic>
        <p:nvPicPr>
          <p:cNvPr id="5" name="Picture 2" descr="R:\English\Literacy Across Learning\Mascot.jpg"/>
          <p:cNvPicPr>
            <a:picLocks noChangeAspect="1" noChangeArrowheads="1"/>
          </p:cNvPicPr>
          <p:nvPr/>
        </p:nvPicPr>
        <p:blipFill>
          <a:blip r:embed="rId3" cstate="print"/>
          <a:srcRect b="4729"/>
          <a:stretch>
            <a:fillRect/>
          </a:stretch>
        </p:blipFill>
        <p:spPr bwMode="auto">
          <a:xfrm>
            <a:off x="6732240" y="2204863"/>
            <a:ext cx="1440160" cy="165618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Punctuation Important?</a:t>
            </a:r>
            <a:endParaRPr lang="en-GB" dirty="0"/>
          </a:p>
        </p:txBody>
      </p:sp>
      <p:sp>
        <p:nvSpPr>
          <p:cNvPr id="3" name="Content Placeholder 2"/>
          <p:cNvSpPr>
            <a:spLocks noGrp="1"/>
          </p:cNvSpPr>
          <p:nvPr>
            <p:ph idx="1"/>
          </p:nvPr>
        </p:nvSpPr>
        <p:spPr>
          <a:xfrm>
            <a:off x="457200" y="1600200"/>
            <a:ext cx="8507288" cy="4525963"/>
          </a:xfrm>
        </p:spPr>
        <p:txBody>
          <a:bodyPr/>
          <a:lstStyle/>
          <a:p>
            <a:pPr>
              <a:buNone/>
            </a:pPr>
            <a:r>
              <a:rPr lang="en-GB" dirty="0" smtClean="0"/>
              <a:t>Without punctuation your meaning could be completely misinterpreted:</a:t>
            </a:r>
          </a:p>
          <a:p>
            <a:pPr>
              <a:buNone/>
            </a:pPr>
            <a:endParaRPr lang="en-GB" dirty="0" smtClean="0"/>
          </a:p>
          <a:p>
            <a:pPr>
              <a:buNone/>
            </a:pPr>
            <a:r>
              <a:rPr lang="en-GB" dirty="0" smtClean="0"/>
              <a:t>Eats, shoots and leaves  </a:t>
            </a:r>
            <a:r>
              <a:rPr lang="en-GB" dirty="0" err="1" smtClean="0"/>
              <a:t>vs</a:t>
            </a:r>
            <a:r>
              <a:rPr lang="en-GB" dirty="0" smtClean="0"/>
              <a:t> Eats shoots and leaves</a:t>
            </a:r>
            <a:endParaRPr lang="en-GB" dirty="0"/>
          </a:p>
        </p:txBody>
      </p:sp>
      <p:pic>
        <p:nvPicPr>
          <p:cNvPr id="4" name="Picture 7" descr="panda-bamboo"/>
          <p:cNvPicPr>
            <a:picLocks noChangeAspect="1" noChangeArrowheads="1"/>
          </p:cNvPicPr>
          <p:nvPr/>
        </p:nvPicPr>
        <p:blipFill>
          <a:blip r:embed="rId2" cstate="print"/>
          <a:srcRect/>
          <a:stretch>
            <a:fillRect/>
          </a:stretch>
        </p:blipFill>
        <p:spPr bwMode="auto">
          <a:xfrm>
            <a:off x="5004048" y="3861048"/>
            <a:ext cx="3240360" cy="2770997"/>
          </a:xfrm>
          <a:prstGeom prst="rect">
            <a:avLst/>
          </a:prstGeom>
          <a:noFill/>
          <a:ln w="9525">
            <a:noFill/>
            <a:miter lim="800000"/>
            <a:headEnd/>
            <a:tailEnd/>
          </a:ln>
        </p:spPr>
      </p:pic>
      <p:pic>
        <p:nvPicPr>
          <p:cNvPr id="5" name="Picture 5" descr="286841113_00a75b35cc"/>
          <p:cNvPicPr>
            <a:picLocks noChangeAspect="1" noChangeArrowheads="1"/>
          </p:cNvPicPr>
          <p:nvPr/>
        </p:nvPicPr>
        <p:blipFill>
          <a:blip r:embed="rId3" cstate="print"/>
          <a:srcRect/>
          <a:stretch>
            <a:fillRect/>
          </a:stretch>
        </p:blipFill>
        <p:spPr bwMode="auto">
          <a:xfrm>
            <a:off x="971600" y="3789040"/>
            <a:ext cx="2376636" cy="2583784"/>
          </a:xfrm>
          <a:prstGeom prst="rect">
            <a:avLst/>
          </a:prstGeom>
          <a:noFill/>
          <a:ln w="9525">
            <a:noFill/>
            <a:miter lim="800000"/>
            <a:headEnd/>
            <a:tailEnd/>
          </a:ln>
        </p:spPr>
      </p:pic>
      <p:pic>
        <p:nvPicPr>
          <p:cNvPr id="6" name="Picture 2" descr="R:\English\Literacy Across Learning\Mascot.jpg"/>
          <p:cNvPicPr>
            <a:picLocks noChangeAspect="1" noChangeArrowheads="1"/>
          </p:cNvPicPr>
          <p:nvPr/>
        </p:nvPicPr>
        <p:blipFill>
          <a:blip r:embed="rId4" cstate="print"/>
          <a:srcRect b="4729"/>
          <a:stretch>
            <a:fillRect/>
          </a:stretch>
        </p:blipFill>
        <p:spPr bwMode="auto">
          <a:xfrm>
            <a:off x="8100392" y="260648"/>
            <a:ext cx="864096" cy="99371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is the difference in meaning here?</a:t>
            </a:r>
            <a:endParaRPr lang="en-GB" dirty="0"/>
          </a:p>
        </p:txBody>
      </p:sp>
      <p:sp>
        <p:nvSpPr>
          <p:cNvPr id="3" name="Content Placeholder 2"/>
          <p:cNvSpPr>
            <a:spLocks noGrp="1"/>
          </p:cNvSpPr>
          <p:nvPr>
            <p:ph idx="1"/>
          </p:nvPr>
        </p:nvSpPr>
        <p:spPr>
          <a:xfrm>
            <a:off x="457200" y="1600200"/>
            <a:ext cx="8363272" cy="4853136"/>
          </a:xfrm>
        </p:spPr>
        <p:txBody>
          <a:bodyPr>
            <a:normAutofit fontScale="77500" lnSpcReduction="20000"/>
          </a:bodyPr>
          <a:lstStyle/>
          <a:p>
            <a:pPr>
              <a:lnSpc>
                <a:spcPct val="80000"/>
              </a:lnSpc>
              <a:buNone/>
            </a:pPr>
            <a:r>
              <a:rPr lang="en-GB" dirty="0" smtClean="0"/>
              <a:t>	I want a man who knows what love is all about. You are generous, kind, thoughtful. People who are not like you admit to being useless and inferior. You have ruined me for other men. I yearn for you. I have no feelings whatsoever when we're apart. I can be forever happy - will you let me be yours?</a:t>
            </a:r>
          </a:p>
          <a:p>
            <a:pPr>
              <a:buNone/>
            </a:pPr>
            <a:endParaRPr lang="en-GB" dirty="0" smtClean="0"/>
          </a:p>
          <a:p>
            <a:pPr>
              <a:buNone/>
            </a:pPr>
            <a:endParaRPr lang="en-GB" dirty="0" smtClean="0"/>
          </a:p>
          <a:p>
            <a:pPr>
              <a:buNone/>
            </a:pPr>
            <a:r>
              <a:rPr lang="en-GB" dirty="0" smtClean="0"/>
              <a:t>					VS</a:t>
            </a:r>
          </a:p>
          <a:p>
            <a:pPr>
              <a:buNone/>
            </a:pPr>
            <a:endParaRPr lang="en-GB" dirty="0" smtClean="0"/>
          </a:p>
          <a:p>
            <a:pPr>
              <a:lnSpc>
                <a:spcPct val="90000"/>
              </a:lnSpc>
              <a:buNone/>
            </a:pPr>
            <a:r>
              <a:rPr lang="en-GB" dirty="0" smtClean="0"/>
              <a:t>	I want a man who knows what love is. All about you are generous, kind, thoughtful people, who are not like you. Admit to being useless and inferior. You have ruined me. For other men, I yearn. For you, I have no feelings whatsoever. When we're apart, I can be forever happy. Will you let me be? </a:t>
            </a:r>
          </a:p>
        </p:txBody>
      </p:sp>
      <p:sp>
        <p:nvSpPr>
          <p:cNvPr id="9218" name="AutoShape 2" descr="Image result for question mar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220" name="AutoShape 4" descr="Image result for question mar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222" name="AutoShape 6" descr="Image result for question mar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9224" name="Picture 8" descr="Image result for question mark"/>
          <p:cNvPicPr>
            <a:picLocks noChangeAspect="1" noChangeArrowheads="1"/>
          </p:cNvPicPr>
          <p:nvPr/>
        </p:nvPicPr>
        <p:blipFill>
          <a:blip r:embed="rId2" cstate="print"/>
          <a:srcRect/>
          <a:stretch>
            <a:fillRect/>
          </a:stretch>
        </p:blipFill>
        <p:spPr bwMode="auto">
          <a:xfrm>
            <a:off x="2267744" y="3068960"/>
            <a:ext cx="1368152" cy="1368152"/>
          </a:xfrm>
          <a:prstGeom prst="rect">
            <a:avLst/>
          </a:prstGeom>
          <a:noFill/>
        </p:spPr>
      </p:pic>
      <p:pic>
        <p:nvPicPr>
          <p:cNvPr id="9228" name="Picture 12" descr="Image result for question mark"/>
          <p:cNvPicPr>
            <a:picLocks noChangeAspect="1" noChangeArrowheads="1"/>
          </p:cNvPicPr>
          <p:nvPr/>
        </p:nvPicPr>
        <p:blipFill>
          <a:blip r:embed="rId3" cstate="print"/>
          <a:srcRect/>
          <a:stretch>
            <a:fillRect/>
          </a:stretch>
        </p:blipFill>
        <p:spPr bwMode="auto">
          <a:xfrm>
            <a:off x="5148064" y="3140968"/>
            <a:ext cx="1296144" cy="129614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Difficulty Scale</a:t>
            </a:r>
            <a:endParaRPr lang="en-GB" dirty="0"/>
          </a:p>
        </p:txBody>
      </p:sp>
      <p:sp>
        <p:nvSpPr>
          <p:cNvPr id="3" name="Content Placeholder 2"/>
          <p:cNvSpPr>
            <a:spLocks noGrp="1"/>
          </p:cNvSpPr>
          <p:nvPr>
            <p:ph idx="1"/>
          </p:nvPr>
        </p:nvSpPr>
        <p:spPr>
          <a:xfrm>
            <a:off x="395536" y="980728"/>
            <a:ext cx="8568952" cy="5688632"/>
          </a:xfrm>
        </p:spPr>
        <p:txBody>
          <a:bodyPr>
            <a:normAutofit fontScale="55000" lnSpcReduction="20000"/>
          </a:bodyPr>
          <a:lstStyle/>
          <a:p>
            <a:pPr>
              <a:buNone/>
            </a:pPr>
            <a:r>
              <a:rPr lang="en-GB" dirty="0" smtClean="0"/>
              <a:t>	There are lots of different types of punctuation and some types are harder to use than others. Therefore...</a:t>
            </a:r>
          </a:p>
          <a:p>
            <a:pPr>
              <a:buNone/>
            </a:pPr>
            <a:endParaRPr lang="en-GB" dirty="0" smtClean="0"/>
          </a:p>
          <a:p>
            <a:pPr>
              <a:buNone/>
            </a:pPr>
            <a:r>
              <a:rPr lang="en-GB" dirty="0" smtClean="0"/>
              <a:t>All S1 and S2 </a:t>
            </a:r>
            <a:r>
              <a:rPr lang="en-GB" b="1" dirty="0" smtClean="0"/>
              <a:t>should</a:t>
            </a:r>
            <a:r>
              <a:rPr lang="en-GB" dirty="0" smtClean="0"/>
              <a:t> master:</a:t>
            </a:r>
          </a:p>
          <a:p>
            <a:r>
              <a:rPr lang="en-GB" dirty="0" smtClean="0"/>
              <a:t>Full stops</a:t>
            </a:r>
          </a:p>
          <a:p>
            <a:r>
              <a:rPr lang="en-GB" dirty="0" smtClean="0"/>
              <a:t>Question marks</a:t>
            </a:r>
          </a:p>
          <a:p>
            <a:r>
              <a:rPr lang="en-GB" dirty="0" smtClean="0"/>
              <a:t>Exclamation marks</a:t>
            </a:r>
          </a:p>
          <a:p>
            <a:r>
              <a:rPr lang="en-GB" dirty="0" smtClean="0"/>
              <a:t>Speech marks</a:t>
            </a:r>
          </a:p>
          <a:p>
            <a:pPr>
              <a:buNone/>
            </a:pPr>
            <a:endParaRPr lang="en-GB" dirty="0" smtClean="0"/>
          </a:p>
          <a:p>
            <a:pPr>
              <a:buNone/>
            </a:pPr>
            <a:r>
              <a:rPr lang="en-GB" dirty="0" smtClean="0"/>
              <a:t>All S3 and S4 </a:t>
            </a:r>
            <a:r>
              <a:rPr lang="en-GB" b="1" dirty="0" smtClean="0"/>
              <a:t>should</a:t>
            </a:r>
            <a:r>
              <a:rPr lang="en-GB" dirty="0" smtClean="0"/>
              <a:t> master all of the above plus:</a:t>
            </a:r>
          </a:p>
          <a:p>
            <a:r>
              <a:rPr lang="en-GB" dirty="0" smtClean="0"/>
              <a:t>Ellipses</a:t>
            </a:r>
          </a:p>
          <a:p>
            <a:r>
              <a:rPr lang="en-GB" dirty="0" smtClean="0"/>
              <a:t>Commas</a:t>
            </a:r>
          </a:p>
          <a:p>
            <a:r>
              <a:rPr lang="en-GB" dirty="0" smtClean="0"/>
              <a:t>Brackets</a:t>
            </a:r>
          </a:p>
          <a:p>
            <a:pPr>
              <a:buNone/>
            </a:pPr>
            <a:endParaRPr lang="en-GB" dirty="0" smtClean="0"/>
          </a:p>
          <a:p>
            <a:pPr>
              <a:buNone/>
            </a:pPr>
            <a:r>
              <a:rPr lang="en-GB" dirty="0" smtClean="0"/>
              <a:t>All S5 and S6 </a:t>
            </a:r>
            <a:r>
              <a:rPr lang="en-GB" b="1" dirty="0" smtClean="0"/>
              <a:t>should</a:t>
            </a:r>
            <a:r>
              <a:rPr lang="en-GB" dirty="0" smtClean="0"/>
              <a:t> master all of the above plus:</a:t>
            </a:r>
          </a:p>
          <a:p>
            <a:r>
              <a:rPr lang="en-GB" dirty="0" smtClean="0"/>
              <a:t>Dashes</a:t>
            </a:r>
          </a:p>
          <a:p>
            <a:r>
              <a:rPr lang="en-GB" dirty="0" smtClean="0"/>
              <a:t>Colons</a:t>
            </a:r>
          </a:p>
          <a:p>
            <a:r>
              <a:rPr lang="en-GB" dirty="0" smtClean="0"/>
              <a:t>Semi colons</a:t>
            </a:r>
          </a:p>
          <a:p>
            <a:endParaRPr lang="en-GB" dirty="0" smtClean="0"/>
          </a:p>
          <a:p>
            <a:pPr>
              <a:buNone/>
            </a:pPr>
            <a:r>
              <a:rPr lang="en-GB" dirty="0" smtClean="0"/>
              <a:t>However, you </a:t>
            </a:r>
            <a:r>
              <a:rPr lang="en-GB" b="1" dirty="0" smtClean="0"/>
              <a:t>could </a:t>
            </a:r>
            <a:r>
              <a:rPr lang="en-GB" dirty="0" smtClean="0"/>
              <a:t>aim to master as many as you can!</a:t>
            </a:r>
            <a:endParaRPr lang="en-GB" dirty="0"/>
          </a:p>
        </p:txBody>
      </p:sp>
      <p:sp>
        <p:nvSpPr>
          <p:cNvPr id="25602" name="AutoShape 2" descr="Image result for punctuation typ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5606" name="Picture 6" descr="Image result for punctuation types"/>
          <p:cNvPicPr>
            <a:picLocks noChangeAspect="1" noChangeArrowheads="1"/>
          </p:cNvPicPr>
          <p:nvPr/>
        </p:nvPicPr>
        <p:blipFill>
          <a:blip r:embed="rId2" cstate="print"/>
          <a:srcRect r="30852"/>
          <a:stretch>
            <a:fillRect/>
          </a:stretch>
        </p:blipFill>
        <p:spPr bwMode="auto">
          <a:xfrm>
            <a:off x="5940152" y="1827542"/>
            <a:ext cx="2872935" cy="4481778"/>
          </a:xfrm>
          <a:prstGeom prst="rect">
            <a:avLst/>
          </a:prstGeom>
          <a:noFill/>
        </p:spPr>
      </p:pic>
      <p:pic>
        <p:nvPicPr>
          <p:cNvPr id="6" name="Picture 2" descr="R:\English\Literacy Across Learning\Mascot.jpg"/>
          <p:cNvPicPr>
            <a:picLocks noChangeAspect="1" noChangeArrowheads="1"/>
          </p:cNvPicPr>
          <p:nvPr/>
        </p:nvPicPr>
        <p:blipFill>
          <a:blip r:embed="rId3" cstate="print"/>
          <a:srcRect b="4729"/>
          <a:stretch>
            <a:fillRect/>
          </a:stretch>
        </p:blipFill>
        <p:spPr bwMode="auto">
          <a:xfrm>
            <a:off x="7380312" y="116632"/>
            <a:ext cx="720080" cy="82809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8313" y="57658"/>
            <a:ext cx="8229600" cy="850392"/>
          </a:xfrm>
        </p:spPr>
        <p:txBody>
          <a:bodyPr/>
          <a:lstStyle/>
          <a:p>
            <a:pPr eaLnBrk="1" hangingPunct="1"/>
            <a:r>
              <a:rPr lang="en-GB" dirty="0" smtClean="0">
                <a:latin typeface="Comic Sans MS" pitchFamily="66" charset="0"/>
              </a:rPr>
              <a:t>Punctuation Uses: S1-2</a:t>
            </a:r>
          </a:p>
        </p:txBody>
      </p:sp>
      <p:sp>
        <p:nvSpPr>
          <p:cNvPr id="20483" name="Rectangle 3"/>
          <p:cNvSpPr>
            <a:spLocks noGrp="1" noChangeArrowheads="1"/>
          </p:cNvSpPr>
          <p:nvPr>
            <p:ph type="body" idx="1"/>
          </p:nvPr>
        </p:nvSpPr>
        <p:spPr>
          <a:xfrm>
            <a:off x="395288" y="908050"/>
            <a:ext cx="8229600" cy="5666486"/>
          </a:xfrm>
        </p:spPr>
        <p:txBody>
          <a:bodyPr>
            <a:normAutofit fontScale="92500" lnSpcReduction="10000"/>
          </a:bodyPr>
          <a:lstStyle/>
          <a:p>
            <a:pPr eaLnBrk="1" hangingPunct="1">
              <a:lnSpc>
                <a:spcPct val="90000"/>
              </a:lnSpc>
            </a:pPr>
            <a:endParaRPr lang="en-GB" sz="2600" b="1" dirty="0" smtClean="0">
              <a:latin typeface="Trebuchet MS" pitchFamily="34" charset="0"/>
            </a:endParaRPr>
          </a:p>
          <a:p>
            <a:pPr eaLnBrk="1" hangingPunct="1">
              <a:lnSpc>
                <a:spcPct val="90000"/>
              </a:lnSpc>
            </a:pPr>
            <a:r>
              <a:rPr lang="en-GB" sz="2600" b="1" dirty="0" smtClean="0">
                <a:latin typeface="Trebuchet MS" pitchFamily="34" charset="0"/>
              </a:rPr>
              <a:t>Full stop: </a:t>
            </a:r>
            <a:r>
              <a:rPr lang="en-GB" sz="2600" dirty="0" smtClean="0">
                <a:latin typeface="Trebuchet MS" pitchFamily="34" charset="0"/>
              </a:rPr>
              <a:t>highlights the end of a sentence that is a statement.</a:t>
            </a:r>
          </a:p>
          <a:p>
            <a:pPr eaLnBrk="1" hangingPunct="1">
              <a:lnSpc>
                <a:spcPct val="90000"/>
              </a:lnSpc>
              <a:buNone/>
            </a:pPr>
            <a:r>
              <a:rPr lang="en-GB" sz="2600" dirty="0" smtClean="0">
                <a:latin typeface="Trebuchet MS" pitchFamily="34" charset="0"/>
              </a:rPr>
              <a:t>	</a:t>
            </a:r>
            <a:r>
              <a:rPr lang="en-GB" sz="2600" dirty="0" smtClean="0">
                <a:solidFill>
                  <a:srgbClr val="0070C0"/>
                </a:solidFill>
                <a:latin typeface="Trebuchet MS" pitchFamily="34" charset="0"/>
              </a:rPr>
              <a:t>e.g. This is a statement to show how a full stop is used.</a:t>
            </a:r>
          </a:p>
          <a:p>
            <a:pPr eaLnBrk="1" hangingPunct="1">
              <a:lnSpc>
                <a:spcPct val="90000"/>
              </a:lnSpc>
            </a:pPr>
            <a:endParaRPr lang="en-GB" sz="2600" dirty="0" smtClean="0">
              <a:latin typeface="Trebuchet MS" pitchFamily="34" charset="0"/>
            </a:endParaRPr>
          </a:p>
          <a:p>
            <a:pPr>
              <a:lnSpc>
                <a:spcPct val="90000"/>
              </a:lnSpc>
            </a:pPr>
            <a:r>
              <a:rPr lang="en-GB" sz="2600" b="1" dirty="0" smtClean="0">
                <a:latin typeface="Trebuchet MS" pitchFamily="34" charset="0"/>
              </a:rPr>
              <a:t>Question mark</a:t>
            </a:r>
            <a:r>
              <a:rPr lang="en-GB" sz="2600" dirty="0" smtClean="0">
                <a:latin typeface="Trebuchet MS" pitchFamily="34" charset="0"/>
              </a:rPr>
              <a:t>: shows a question is being asked.</a:t>
            </a:r>
          </a:p>
          <a:p>
            <a:pPr>
              <a:lnSpc>
                <a:spcPct val="90000"/>
              </a:lnSpc>
              <a:buNone/>
            </a:pPr>
            <a:r>
              <a:rPr lang="en-GB" sz="2600" dirty="0" smtClean="0">
                <a:solidFill>
                  <a:srgbClr val="0070C0"/>
                </a:solidFill>
                <a:latin typeface="Trebuchet MS" pitchFamily="34" charset="0"/>
              </a:rPr>
              <a:t>    e.g. Do you know when to use a question mark?</a:t>
            </a:r>
          </a:p>
          <a:p>
            <a:pPr>
              <a:lnSpc>
                <a:spcPct val="90000"/>
              </a:lnSpc>
              <a:buNone/>
            </a:pPr>
            <a:endParaRPr lang="en-GB" sz="2600" dirty="0" smtClean="0">
              <a:latin typeface="Trebuchet MS" pitchFamily="34" charset="0"/>
            </a:endParaRPr>
          </a:p>
          <a:p>
            <a:pPr eaLnBrk="1" hangingPunct="1">
              <a:lnSpc>
                <a:spcPct val="90000"/>
              </a:lnSpc>
            </a:pPr>
            <a:r>
              <a:rPr lang="en-GB" sz="2600" b="1" dirty="0" smtClean="0">
                <a:latin typeface="Trebuchet MS" pitchFamily="34" charset="0"/>
              </a:rPr>
              <a:t>Exclamation mark: </a:t>
            </a:r>
            <a:r>
              <a:rPr lang="en-GB" sz="2600" dirty="0" smtClean="0">
                <a:latin typeface="Trebuchet MS" pitchFamily="34" charset="0"/>
              </a:rPr>
              <a:t>shows an extreme emotion is expressed such as shock, surprise, excitement.</a:t>
            </a:r>
          </a:p>
          <a:p>
            <a:pPr eaLnBrk="1" hangingPunct="1">
              <a:lnSpc>
                <a:spcPct val="90000"/>
              </a:lnSpc>
              <a:buNone/>
            </a:pPr>
            <a:r>
              <a:rPr lang="en-GB" sz="2600" dirty="0" smtClean="0">
                <a:solidFill>
                  <a:srgbClr val="0070C0"/>
                </a:solidFill>
                <a:latin typeface="Trebuchet MS" pitchFamily="34" charset="0"/>
              </a:rPr>
              <a:t>	e.g. It’s coming!</a:t>
            </a:r>
          </a:p>
          <a:p>
            <a:pPr eaLnBrk="1" hangingPunct="1">
              <a:lnSpc>
                <a:spcPct val="90000"/>
              </a:lnSpc>
            </a:pPr>
            <a:endParaRPr lang="en-GB" sz="2600" dirty="0" smtClean="0">
              <a:latin typeface="Trebuchet MS" pitchFamily="34" charset="0"/>
            </a:endParaRPr>
          </a:p>
          <a:p>
            <a:pPr>
              <a:lnSpc>
                <a:spcPct val="90000"/>
              </a:lnSpc>
            </a:pPr>
            <a:r>
              <a:rPr lang="en-GB" sz="2600" b="1" dirty="0" smtClean="0">
                <a:latin typeface="Trebuchet MS" pitchFamily="34" charset="0"/>
              </a:rPr>
              <a:t>Speech Marks: </a:t>
            </a:r>
            <a:r>
              <a:rPr lang="en-GB" sz="2600" dirty="0" smtClean="0">
                <a:latin typeface="Trebuchet MS" pitchFamily="34" charset="0"/>
              </a:rPr>
              <a:t>are placed around speech.</a:t>
            </a:r>
          </a:p>
          <a:p>
            <a:pPr>
              <a:lnSpc>
                <a:spcPct val="90000"/>
              </a:lnSpc>
              <a:buNone/>
            </a:pPr>
            <a:r>
              <a:rPr lang="en-GB" sz="2600" dirty="0" smtClean="0">
                <a:latin typeface="Trebuchet MS" pitchFamily="34" charset="0"/>
              </a:rPr>
              <a:t>	</a:t>
            </a:r>
            <a:r>
              <a:rPr lang="en-GB" sz="2600" dirty="0" smtClean="0">
                <a:solidFill>
                  <a:srgbClr val="0070C0"/>
                </a:solidFill>
                <a:latin typeface="Trebuchet MS" pitchFamily="34" charset="0"/>
              </a:rPr>
              <a:t>e.g. “Good morning!” Miss MacLean said as the class entered.</a:t>
            </a:r>
          </a:p>
          <a:p>
            <a:pPr>
              <a:lnSpc>
                <a:spcPct val="90000"/>
              </a:lnSpc>
            </a:pPr>
            <a:endParaRPr lang="en-GB" sz="2000" dirty="0" smtClean="0">
              <a:latin typeface="Trebuchet MS" pitchFamily="34" charset="0"/>
            </a:endParaRPr>
          </a:p>
          <a:p>
            <a:pPr>
              <a:lnSpc>
                <a:spcPct val="90000"/>
              </a:lnSpc>
            </a:pPr>
            <a:endParaRPr lang="en-GB" sz="2000" dirty="0" smtClean="0">
              <a:latin typeface="Trebuchet MS" pitchFamily="34" charset="0"/>
            </a:endParaRPr>
          </a:p>
          <a:p>
            <a:pPr>
              <a:lnSpc>
                <a:spcPct val="90000"/>
              </a:lnSpc>
              <a:buNone/>
            </a:pPr>
            <a:endParaRPr lang="en-GB" sz="2600" dirty="0" smtClean="0">
              <a:latin typeface="Trebuchet MS" pitchFamily="34" charset="0"/>
            </a:endParaRPr>
          </a:p>
          <a:p>
            <a:pPr eaLnBrk="1" hangingPunct="1">
              <a:lnSpc>
                <a:spcPct val="90000"/>
              </a:lnSpc>
            </a:pPr>
            <a:endParaRPr lang="en-GB" sz="2600" dirty="0" smtClean="0">
              <a:latin typeface="Comic Sans MS" pitchFamily="66" charset="0"/>
            </a:endParaRPr>
          </a:p>
        </p:txBody>
      </p:sp>
      <p:pic>
        <p:nvPicPr>
          <p:cNvPr id="4" name="Picture 2" descr="R:\English\Literacy Across Learning\Mascot.jpg"/>
          <p:cNvPicPr>
            <a:picLocks noChangeAspect="1" noChangeArrowheads="1"/>
          </p:cNvPicPr>
          <p:nvPr/>
        </p:nvPicPr>
        <p:blipFill>
          <a:blip r:embed="rId2" cstate="print"/>
          <a:srcRect b="4729"/>
          <a:stretch>
            <a:fillRect/>
          </a:stretch>
        </p:blipFill>
        <p:spPr bwMode="auto">
          <a:xfrm>
            <a:off x="7596336" y="3717032"/>
            <a:ext cx="1314928" cy="151216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would you use?</a:t>
            </a:r>
            <a:endParaRPr lang="en-GB" dirty="0"/>
          </a:p>
        </p:txBody>
      </p:sp>
      <p:sp>
        <p:nvSpPr>
          <p:cNvPr id="3" name="Content Placeholder 2"/>
          <p:cNvSpPr>
            <a:spLocks noGrp="1"/>
          </p:cNvSpPr>
          <p:nvPr>
            <p:ph idx="1"/>
          </p:nvPr>
        </p:nvSpPr>
        <p:spPr>
          <a:xfrm>
            <a:off x="179512" y="1600200"/>
            <a:ext cx="8507288" cy="5069160"/>
          </a:xfrm>
        </p:spPr>
        <p:txBody>
          <a:bodyPr>
            <a:normAutofit fontScale="92500" lnSpcReduction="10000"/>
          </a:bodyPr>
          <a:lstStyle/>
          <a:p>
            <a:pPr>
              <a:buNone/>
            </a:pPr>
            <a:r>
              <a:rPr lang="en-GB" dirty="0" smtClean="0"/>
              <a:t>1. It was a dark, stormy night</a:t>
            </a:r>
          </a:p>
          <a:p>
            <a:pPr>
              <a:buNone/>
            </a:pPr>
            <a:r>
              <a:rPr lang="en-GB" dirty="0" smtClean="0"/>
              <a:t>2 Are you afraid of the dark</a:t>
            </a:r>
          </a:p>
          <a:p>
            <a:pPr>
              <a:buNone/>
            </a:pPr>
            <a:r>
              <a:rPr lang="en-GB" dirty="0" smtClean="0"/>
              <a:t>3 She could not believe her eyes</a:t>
            </a:r>
          </a:p>
          <a:p>
            <a:pPr>
              <a:buNone/>
            </a:pPr>
            <a:r>
              <a:rPr lang="en-GB" dirty="0" smtClean="0"/>
              <a:t>4 She shouted go away</a:t>
            </a:r>
          </a:p>
          <a:p>
            <a:pPr>
              <a:buNone/>
            </a:pPr>
            <a:r>
              <a:rPr lang="en-GB" dirty="0" smtClean="0"/>
              <a:t>5 The creature moved slowly towards her</a:t>
            </a:r>
          </a:p>
          <a:p>
            <a:pPr>
              <a:buNone/>
            </a:pPr>
            <a:r>
              <a:rPr lang="en-GB" dirty="0" smtClean="0"/>
              <a:t>6 Is this really happening</a:t>
            </a:r>
          </a:p>
          <a:p>
            <a:pPr>
              <a:buNone/>
            </a:pPr>
            <a:r>
              <a:rPr lang="en-GB" dirty="0" smtClean="0"/>
              <a:t>7 The creature was covered in green scales and had a long tail</a:t>
            </a:r>
          </a:p>
          <a:p>
            <a:pPr>
              <a:buNone/>
            </a:pPr>
            <a:r>
              <a:rPr lang="en-GB" dirty="0" smtClean="0"/>
              <a:t>8  It leapt forward</a:t>
            </a:r>
          </a:p>
          <a:p>
            <a:pPr>
              <a:buNone/>
            </a:pPr>
            <a:r>
              <a:rPr lang="en-GB" dirty="0" smtClean="0"/>
              <a:t>9 </a:t>
            </a:r>
            <a:r>
              <a:rPr lang="en-GB" dirty="0" smtClean="0"/>
              <a:t>Don’t </a:t>
            </a:r>
            <a:r>
              <a:rPr lang="en-GB" dirty="0" smtClean="0"/>
              <a:t>hurt </a:t>
            </a:r>
            <a:r>
              <a:rPr lang="en-GB" dirty="0" smtClean="0"/>
              <a:t>me </a:t>
            </a:r>
            <a:r>
              <a:rPr lang="en-GB" dirty="0" smtClean="0"/>
              <a:t>she </a:t>
            </a:r>
            <a:r>
              <a:rPr lang="en-GB" dirty="0" smtClean="0"/>
              <a:t>cried</a:t>
            </a:r>
            <a:endParaRPr lang="en-GB" dirty="0"/>
          </a:p>
        </p:txBody>
      </p:sp>
      <p:pic>
        <p:nvPicPr>
          <p:cNvPr id="4" name="Picture 2" descr="R:\English\Literacy Across Learning\Mascot.jpg"/>
          <p:cNvPicPr>
            <a:picLocks noChangeAspect="1" noChangeArrowheads="1"/>
          </p:cNvPicPr>
          <p:nvPr/>
        </p:nvPicPr>
        <p:blipFill>
          <a:blip r:embed="rId2" cstate="print"/>
          <a:srcRect b="4729"/>
          <a:stretch>
            <a:fillRect/>
          </a:stretch>
        </p:blipFill>
        <p:spPr bwMode="auto">
          <a:xfrm>
            <a:off x="6732239" y="1412776"/>
            <a:ext cx="2066315" cy="237626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normAutofit fontScale="90000"/>
          </a:bodyPr>
          <a:lstStyle/>
          <a:p>
            <a:r>
              <a:rPr lang="en-GB" sz="3100" dirty="0" smtClean="0"/>
              <a:t>You should write 4 sentences that use each of these types of punctuation. Here are some pictures you could use to inspire you...</a:t>
            </a:r>
            <a:endParaRPr lang="en-GB" sz="3100" dirty="0"/>
          </a:p>
        </p:txBody>
      </p:sp>
      <p:sp>
        <p:nvSpPr>
          <p:cNvPr id="3" name="Content Placeholder 2"/>
          <p:cNvSpPr>
            <a:spLocks noGrp="1"/>
          </p:cNvSpPr>
          <p:nvPr>
            <p:ph idx="1"/>
          </p:nvPr>
        </p:nvSpPr>
        <p:spPr/>
        <p:txBody>
          <a:bodyPr/>
          <a:lstStyle/>
          <a:p>
            <a:pPr>
              <a:buNone/>
            </a:pPr>
            <a:endParaRPr lang="en-GB" dirty="0"/>
          </a:p>
        </p:txBody>
      </p:sp>
      <p:sp>
        <p:nvSpPr>
          <p:cNvPr id="1026" name="AutoShape 2" descr="Image result for d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Image result for do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30" name="Picture 6" descr="Image result for dog"/>
          <p:cNvPicPr>
            <a:picLocks noChangeAspect="1" noChangeArrowheads="1"/>
          </p:cNvPicPr>
          <p:nvPr/>
        </p:nvPicPr>
        <p:blipFill>
          <a:blip r:embed="rId2" cstate="print"/>
          <a:srcRect/>
          <a:stretch>
            <a:fillRect/>
          </a:stretch>
        </p:blipFill>
        <p:spPr bwMode="auto">
          <a:xfrm>
            <a:off x="467544" y="1700808"/>
            <a:ext cx="4101026" cy="2304256"/>
          </a:xfrm>
          <a:prstGeom prst="rect">
            <a:avLst/>
          </a:prstGeom>
          <a:noFill/>
        </p:spPr>
      </p:pic>
      <p:sp>
        <p:nvSpPr>
          <p:cNvPr id="1032" name="AutoShape 8" descr="Image result for screa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4" name="AutoShape 10" descr="Image result for screa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6" name="AutoShape 12" descr="Image result for screa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8" name="AutoShape 14" descr="Image result for scream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40" name="Picture 16" descr="Image result for screaming"/>
          <p:cNvPicPr>
            <a:picLocks noChangeAspect="1" noChangeArrowheads="1"/>
          </p:cNvPicPr>
          <p:nvPr/>
        </p:nvPicPr>
        <p:blipFill>
          <a:blip r:embed="rId3" cstate="print"/>
          <a:srcRect/>
          <a:stretch>
            <a:fillRect/>
          </a:stretch>
        </p:blipFill>
        <p:spPr bwMode="auto">
          <a:xfrm>
            <a:off x="251520" y="3861048"/>
            <a:ext cx="4032448" cy="3008828"/>
          </a:xfrm>
          <a:prstGeom prst="rect">
            <a:avLst/>
          </a:prstGeom>
          <a:noFill/>
        </p:spPr>
      </p:pic>
      <p:sp>
        <p:nvSpPr>
          <p:cNvPr id="1042" name="AutoShape 18" descr="Image result for gh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44" name="AutoShape 20" descr="Image result for ghos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46" name="Picture 22" descr="Image result for ghost"/>
          <p:cNvPicPr>
            <a:picLocks noChangeAspect="1" noChangeArrowheads="1"/>
          </p:cNvPicPr>
          <p:nvPr/>
        </p:nvPicPr>
        <p:blipFill>
          <a:blip r:embed="rId4" cstate="print"/>
          <a:srcRect/>
          <a:stretch>
            <a:fillRect/>
          </a:stretch>
        </p:blipFill>
        <p:spPr bwMode="auto">
          <a:xfrm>
            <a:off x="5220072" y="1556792"/>
            <a:ext cx="3456384" cy="2588953"/>
          </a:xfrm>
          <a:prstGeom prst="rect">
            <a:avLst/>
          </a:prstGeom>
          <a:noFill/>
        </p:spPr>
      </p:pic>
      <p:sp>
        <p:nvSpPr>
          <p:cNvPr id="1048" name="AutoShape 24"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50" name="AutoShape 26"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52" name="AutoShape 28"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54" name="AutoShape 30"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56" name="AutoShape 32"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58" name="AutoShape 34" descr="Image result for junk foo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60" name="Picture 36" descr="Image result for junk food"/>
          <p:cNvPicPr>
            <a:picLocks noChangeAspect="1" noChangeArrowheads="1"/>
          </p:cNvPicPr>
          <p:nvPr/>
        </p:nvPicPr>
        <p:blipFill>
          <a:blip r:embed="rId5" cstate="print"/>
          <a:srcRect/>
          <a:stretch>
            <a:fillRect/>
          </a:stretch>
        </p:blipFill>
        <p:spPr bwMode="auto">
          <a:xfrm>
            <a:off x="4932040" y="4293096"/>
            <a:ext cx="3744416" cy="210388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latin typeface="Comic Sans MS" pitchFamily="66" charset="0"/>
              </a:rPr>
              <a:t>Punctuation Uses: S3-4</a:t>
            </a:r>
            <a:endParaRPr lang="en-GB" dirty="0"/>
          </a:p>
        </p:txBody>
      </p:sp>
      <p:sp>
        <p:nvSpPr>
          <p:cNvPr id="3" name="Content Placeholder 2"/>
          <p:cNvSpPr>
            <a:spLocks noGrp="1"/>
          </p:cNvSpPr>
          <p:nvPr>
            <p:ph idx="1"/>
          </p:nvPr>
        </p:nvSpPr>
        <p:spPr>
          <a:xfrm>
            <a:off x="179512" y="1052736"/>
            <a:ext cx="8964488" cy="5805264"/>
          </a:xfrm>
        </p:spPr>
        <p:txBody>
          <a:bodyPr>
            <a:normAutofit fontScale="70000" lnSpcReduction="20000"/>
          </a:bodyPr>
          <a:lstStyle/>
          <a:p>
            <a:pPr>
              <a:lnSpc>
                <a:spcPct val="90000"/>
              </a:lnSpc>
              <a:buNone/>
            </a:pPr>
            <a:r>
              <a:rPr lang="en-GB" b="1" dirty="0" smtClean="0">
                <a:latin typeface="Trebuchet MS" pitchFamily="34" charset="0"/>
              </a:rPr>
              <a:t>Ellipses: </a:t>
            </a:r>
          </a:p>
          <a:p>
            <a:pPr>
              <a:lnSpc>
                <a:spcPct val="90000"/>
              </a:lnSpc>
            </a:pPr>
            <a:r>
              <a:rPr lang="en-GB" dirty="0" smtClean="0">
                <a:latin typeface="Trebuchet MS" pitchFamily="34" charset="0"/>
              </a:rPr>
              <a:t>Indicates suspense is being built</a:t>
            </a:r>
          </a:p>
          <a:p>
            <a:pPr>
              <a:lnSpc>
                <a:spcPct val="90000"/>
              </a:lnSpc>
              <a:buNone/>
            </a:pPr>
            <a:r>
              <a:rPr lang="en-GB" dirty="0" smtClean="0">
                <a:latin typeface="Trebuchet MS" pitchFamily="34" charset="0"/>
              </a:rPr>
              <a:t>	</a:t>
            </a:r>
            <a:r>
              <a:rPr lang="en-GB" dirty="0" smtClean="0">
                <a:solidFill>
                  <a:srgbClr val="0070C0"/>
                </a:solidFill>
                <a:latin typeface="Trebuchet MS" pitchFamily="34" charset="0"/>
              </a:rPr>
              <a:t>e.g. She was never ever heard from again...</a:t>
            </a:r>
          </a:p>
          <a:p>
            <a:pPr>
              <a:lnSpc>
                <a:spcPct val="90000"/>
              </a:lnSpc>
            </a:pPr>
            <a:r>
              <a:rPr lang="en-GB" dirty="0" smtClean="0">
                <a:latin typeface="Trebuchet MS" pitchFamily="34" charset="0"/>
              </a:rPr>
              <a:t>Indicates pausing</a:t>
            </a:r>
          </a:p>
          <a:p>
            <a:pPr>
              <a:lnSpc>
                <a:spcPct val="90000"/>
              </a:lnSpc>
              <a:buNone/>
            </a:pPr>
            <a:r>
              <a:rPr lang="en-GB" dirty="0" smtClean="0">
                <a:solidFill>
                  <a:srgbClr val="0070C0"/>
                </a:solidFill>
              </a:rPr>
              <a:t>	</a:t>
            </a:r>
            <a:r>
              <a:rPr lang="en-GB" dirty="0" err="1" smtClean="0">
                <a:solidFill>
                  <a:srgbClr val="0070C0"/>
                </a:solidFill>
              </a:rPr>
              <a:t>e.g</a:t>
            </a:r>
            <a:r>
              <a:rPr lang="en-GB" dirty="0" smtClean="0">
                <a:solidFill>
                  <a:srgbClr val="0070C0"/>
                </a:solidFill>
              </a:rPr>
              <a:t> I wasn’t really . . . well, what I mean . . . see, the thing is . . . I didn’t mean it.</a:t>
            </a:r>
            <a:endParaRPr lang="en-GB" dirty="0" smtClean="0">
              <a:solidFill>
                <a:srgbClr val="0070C0"/>
              </a:solidFill>
              <a:latin typeface="Trebuchet MS" pitchFamily="34" charset="0"/>
            </a:endParaRPr>
          </a:p>
          <a:p>
            <a:pPr>
              <a:lnSpc>
                <a:spcPct val="90000"/>
              </a:lnSpc>
              <a:buNone/>
            </a:pPr>
            <a:endParaRPr lang="en-GB" b="1" dirty="0" smtClean="0">
              <a:latin typeface="Trebuchet MS" pitchFamily="34" charset="0"/>
            </a:endParaRPr>
          </a:p>
          <a:p>
            <a:pPr>
              <a:lnSpc>
                <a:spcPct val="90000"/>
              </a:lnSpc>
              <a:buNone/>
            </a:pPr>
            <a:r>
              <a:rPr lang="en-GB" b="1" dirty="0" smtClean="0">
                <a:latin typeface="Trebuchet MS" pitchFamily="34" charset="0"/>
              </a:rPr>
              <a:t>Comma: </a:t>
            </a:r>
          </a:p>
          <a:p>
            <a:pPr>
              <a:lnSpc>
                <a:spcPct val="90000"/>
              </a:lnSpc>
            </a:pPr>
            <a:r>
              <a:rPr lang="en-GB" dirty="0" smtClean="0">
                <a:latin typeface="Trebuchet MS" pitchFamily="34" charset="0"/>
              </a:rPr>
              <a:t>Separates items in a list </a:t>
            </a:r>
            <a:r>
              <a:rPr lang="en-GB" dirty="0" smtClean="0">
                <a:solidFill>
                  <a:srgbClr val="0070C0"/>
                </a:solidFill>
                <a:latin typeface="Trebuchet MS" pitchFamily="34" charset="0"/>
              </a:rPr>
              <a:t>e.g. She loved football, tennis and rugby.</a:t>
            </a:r>
          </a:p>
          <a:p>
            <a:pPr>
              <a:lnSpc>
                <a:spcPct val="90000"/>
              </a:lnSpc>
            </a:pPr>
            <a:r>
              <a:rPr lang="en-GB" dirty="0" smtClean="0">
                <a:latin typeface="Trebuchet MS" pitchFamily="34" charset="0"/>
              </a:rPr>
              <a:t>Separates extra information </a:t>
            </a:r>
            <a:r>
              <a:rPr lang="en-GB" dirty="0" smtClean="0">
                <a:solidFill>
                  <a:srgbClr val="0070C0"/>
                </a:solidFill>
                <a:latin typeface="Trebuchet MS" pitchFamily="34" charset="0"/>
              </a:rPr>
              <a:t>e.g. Susan, in S2, played the piano well.</a:t>
            </a:r>
          </a:p>
          <a:p>
            <a:pPr>
              <a:lnSpc>
                <a:spcPct val="90000"/>
              </a:lnSpc>
            </a:pPr>
            <a:r>
              <a:rPr lang="en-GB" dirty="0" smtClean="0">
                <a:latin typeface="Trebuchet MS" pitchFamily="34" charset="0"/>
              </a:rPr>
              <a:t>Separates opening phrases </a:t>
            </a:r>
            <a:r>
              <a:rPr lang="en-GB" dirty="0" smtClean="0">
                <a:solidFill>
                  <a:srgbClr val="0070C0"/>
                </a:solidFill>
                <a:latin typeface="Trebuchet MS" pitchFamily="34" charset="0"/>
              </a:rPr>
              <a:t>e.g. However, he left before she </a:t>
            </a:r>
            <a:r>
              <a:rPr lang="en-GB" dirty="0" smtClean="0">
                <a:solidFill>
                  <a:srgbClr val="0070C0"/>
                </a:solidFill>
                <a:latin typeface="Trebuchet MS" pitchFamily="34" charset="0"/>
              </a:rPr>
              <a:t>had </a:t>
            </a:r>
            <a:r>
              <a:rPr lang="en-GB" dirty="0" smtClean="0">
                <a:solidFill>
                  <a:srgbClr val="0070C0"/>
                </a:solidFill>
                <a:latin typeface="Trebuchet MS" pitchFamily="34" charset="0"/>
              </a:rPr>
              <a:t>the chance.</a:t>
            </a:r>
          </a:p>
          <a:p>
            <a:pPr>
              <a:lnSpc>
                <a:spcPct val="90000"/>
              </a:lnSpc>
            </a:pPr>
            <a:r>
              <a:rPr lang="en-GB" dirty="0" smtClean="0">
                <a:latin typeface="Trebuchet MS" pitchFamily="34" charset="0"/>
              </a:rPr>
              <a:t>Before a joining word </a:t>
            </a:r>
            <a:r>
              <a:rPr lang="en-GB" dirty="0" smtClean="0">
                <a:solidFill>
                  <a:srgbClr val="0070C0"/>
                </a:solidFill>
                <a:latin typeface="Trebuchet MS" pitchFamily="34" charset="0"/>
              </a:rPr>
              <a:t>e.g. He was scared of flying, but wanted to go to Florida </a:t>
            </a:r>
          </a:p>
          <a:p>
            <a:pPr>
              <a:lnSpc>
                <a:spcPct val="90000"/>
              </a:lnSpc>
              <a:buNone/>
            </a:pPr>
            <a:endParaRPr lang="en-GB" dirty="0" smtClean="0">
              <a:latin typeface="Trebuchet MS" pitchFamily="34" charset="0"/>
            </a:endParaRPr>
          </a:p>
          <a:p>
            <a:pPr>
              <a:lnSpc>
                <a:spcPct val="90000"/>
              </a:lnSpc>
              <a:buNone/>
            </a:pPr>
            <a:r>
              <a:rPr lang="en-GB" dirty="0" smtClean="0">
                <a:solidFill>
                  <a:srgbClr val="0070C0"/>
                </a:solidFill>
                <a:latin typeface="Trebuchet MS" pitchFamily="34" charset="0"/>
              </a:rPr>
              <a:t>	</a:t>
            </a:r>
          </a:p>
          <a:p>
            <a:pPr>
              <a:lnSpc>
                <a:spcPct val="90000"/>
              </a:lnSpc>
              <a:buNone/>
            </a:pPr>
            <a:r>
              <a:rPr lang="en-GB" b="1" dirty="0" smtClean="0">
                <a:latin typeface="Trebuchet MS" pitchFamily="34" charset="0"/>
              </a:rPr>
              <a:t>Brackets</a:t>
            </a:r>
            <a:r>
              <a:rPr lang="en-GB" dirty="0" smtClean="0">
                <a:latin typeface="Trebuchet MS" pitchFamily="34" charset="0"/>
              </a:rPr>
              <a:t>: </a:t>
            </a:r>
          </a:p>
          <a:p>
            <a:pPr>
              <a:lnSpc>
                <a:spcPct val="90000"/>
              </a:lnSpc>
            </a:pPr>
            <a:r>
              <a:rPr lang="en-GB" dirty="0" smtClean="0">
                <a:latin typeface="Trebuchet MS" pitchFamily="34" charset="0"/>
              </a:rPr>
              <a:t>Supplies an additional piece of information.</a:t>
            </a:r>
          </a:p>
          <a:p>
            <a:pPr>
              <a:lnSpc>
                <a:spcPct val="90000"/>
              </a:lnSpc>
              <a:buNone/>
            </a:pPr>
            <a:r>
              <a:rPr lang="en-GB" dirty="0" smtClean="0">
                <a:latin typeface="Trebuchet MS" pitchFamily="34" charset="0"/>
              </a:rPr>
              <a:t>	</a:t>
            </a:r>
            <a:r>
              <a:rPr lang="en-GB" dirty="0" smtClean="0">
                <a:solidFill>
                  <a:srgbClr val="0070C0"/>
                </a:solidFill>
                <a:latin typeface="Trebuchet MS" pitchFamily="34" charset="0"/>
              </a:rPr>
              <a:t>e.g. She had never (and could never) eat fish.</a:t>
            </a:r>
          </a:p>
          <a:p>
            <a:pPr>
              <a:lnSpc>
                <a:spcPct val="90000"/>
              </a:lnSpc>
              <a:buNone/>
            </a:pPr>
            <a:endParaRPr lang="en-GB" dirty="0" smtClean="0">
              <a:solidFill>
                <a:srgbClr val="0070C0"/>
              </a:solidFill>
              <a:latin typeface="Trebuchet MS" pitchFamily="34" charset="0"/>
            </a:endParaRPr>
          </a:p>
          <a:p>
            <a:pPr>
              <a:lnSpc>
                <a:spcPct val="90000"/>
              </a:lnSpc>
              <a:buNone/>
            </a:pPr>
            <a:endParaRPr lang="en-GB" dirty="0"/>
          </a:p>
        </p:txBody>
      </p:sp>
      <p:pic>
        <p:nvPicPr>
          <p:cNvPr id="4" name="Picture 2" descr="R:\English\Literacy Across Learning\Mascot.jpg"/>
          <p:cNvPicPr>
            <a:picLocks noChangeAspect="1" noChangeArrowheads="1"/>
          </p:cNvPicPr>
          <p:nvPr/>
        </p:nvPicPr>
        <p:blipFill>
          <a:blip r:embed="rId2" cstate="print"/>
          <a:srcRect b="4729"/>
          <a:stretch>
            <a:fillRect/>
          </a:stretch>
        </p:blipFill>
        <p:spPr bwMode="auto">
          <a:xfrm>
            <a:off x="7703841" y="404664"/>
            <a:ext cx="1440159" cy="165618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What piece of punctuation would you put where there is a *?</a:t>
            </a:r>
            <a:endParaRPr lang="en-GB" dirty="0"/>
          </a:p>
        </p:txBody>
      </p:sp>
      <p:sp>
        <p:nvSpPr>
          <p:cNvPr id="3" name="Content Placeholder 2"/>
          <p:cNvSpPr>
            <a:spLocks noGrp="1"/>
          </p:cNvSpPr>
          <p:nvPr>
            <p:ph idx="1"/>
          </p:nvPr>
        </p:nvSpPr>
        <p:spPr>
          <a:xfrm>
            <a:off x="457200" y="1600200"/>
            <a:ext cx="8507288" cy="5141168"/>
          </a:xfrm>
        </p:spPr>
        <p:txBody>
          <a:bodyPr>
            <a:normAutofit fontScale="85000" lnSpcReduction="20000"/>
          </a:bodyPr>
          <a:lstStyle/>
          <a:p>
            <a:pPr marL="514350" indent="-514350">
              <a:buAutoNum type="arabicPeriod"/>
            </a:pPr>
            <a:r>
              <a:rPr lang="en-GB" dirty="0" smtClean="0"/>
              <a:t>The library was old * smelly and musty.</a:t>
            </a:r>
          </a:p>
          <a:p>
            <a:pPr marL="514350" indent="-514350">
              <a:buAutoNum type="arabicPeriod"/>
            </a:pPr>
            <a:r>
              <a:rPr lang="en-GB" dirty="0" smtClean="0"/>
              <a:t>It was only a matter of time * she prayed * before the announcement was made.</a:t>
            </a:r>
          </a:p>
          <a:p>
            <a:pPr marL="514350" indent="-514350">
              <a:buAutoNum type="arabicPeriod"/>
            </a:pPr>
            <a:r>
              <a:rPr lang="en-GB" dirty="0" smtClean="0"/>
              <a:t>Suddenly* everything went dark*</a:t>
            </a:r>
          </a:p>
          <a:p>
            <a:pPr marL="514350" indent="-514350">
              <a:buAutoNum type="arabicPeriod"/>
            </a:pPr>
            <a:r>
              <a:rPr lang="en-GB" dirty="0" smtClean="0"/>
              <a:t>Taking a great breath beforehand * he shouted.</a:t>
            </a:r>
          </a:p>
          <a:p>
            <a:pPr marL="514350" indent="-514350">
              <a:buAutoNum type="arabicPeriod"/>
            </a:pPr>
            <a:r>
              <a:rPr lang="en-GB" dirty="0" smtClean="0"/>
              <a:t> She had so much to do: homework* cleaning and dog walking.</a:t>
            </a:r>
          </a:p>
          <a:p>
            <a:pPr marL="514350" indent="-514350">
              <a:buAutoNum type="arabicPeriod"/>
            </a:pPr>
            <a:r>
              <a:rPr lang="en-GB" dirty="0" smtClean="0"/>
              <a:t>It was a very long way * and she was exhausted.</a:t>
            </a:r>
          </a:p>
          <a:p>
            <a:pPr marL="514350" indent="-514350">
              <a:buAutoNum type="arabicPeriod"/>
            </a:pPr>
            <a:r>
              <a:rPr lang="en-GB" dirty="0" smtClean="0"/>
              <a:t>Her cake *a stunning Victoria sponge with pink icing* was delicious.</a:t>
            </a:r>
          </a:p>
          <a:p>
            <a:pPr marL="514350" indent="-514350">
              <a:buAutoNum type="arabicPeriod"/>
            </a:pPr>
            <a:r>
              <a:rPr lang="en-GB" dirty="0" smtClean="0"/>
              <a:t>Surely he didn’t think* no, he couldn’t have.</a:t>
            </a:r>
          </a:p>
          <a:p>
            <a:pPr marL="514350" indent="-514350">
              <a:buAutoNum type="arabicPeriod"/>
            </a:pPr>
            <a:r>
              <a:rPr lang="en-GB" dirty="0" smtClean="0"/>
              <a:t>Furthermore* it was highly disrespectful of him.</a:t>
            </a:r>
          </a:p>
          <a:p>
            <a:pPr marL="514350" indent="-514350">
              <a:buAutoNum type="arabicPeriod"/>
            </a:pPr>
            <a:r>
              <a:rPr lang="en-GB" dirty="0" smtClean="0"/>
              <a:t>Her mother *a slim woman of 50* sighed.</a:t>
            </a:r>
          </a:p>
          <a:p>
            <a:pPr marL="0" indent="0">
              <a:buNone/>
            </a:pPr>
            <a:endParaRPr lang="en-GB" dirty="0" smtClean="0"/>
          </a:p>
          <a:p>
            <a:pPr marL="514350" indent="-514350">
              <a:buAutoNum type="arabicPeriod"/>
            </a:pPr>
            <a:endParaRPr lang="en-GB" dirty="0" smtClean="0"/>
          </a:p>
          <a:p>
            <a:pPr marL="514350" indent="-514350">
              <a:buAutoNum type="arabicPeriod"/>
            </a:pPr>
            <a:endParaRPr lang="en-GB" dirty="0" smtClean="0"/>
          </a:p>
          <a:p>
            <a:pPr marL="514350" indent="-514350">
              <a:buAutoNum type="arabicPeriod"/>
            </a:pPr>
            <a:endParaRPr lang="en-GB" dirty="0" smtClean="0"/>
          </a:p>
          <a:p>
            <a:pPr marL="514350" indent="-514350">
              <a:buAutoNum type="arabicPeriod"/>
            </a:pPr>
            <a:endParaRPr lang="en-GB" dirty="0" smtClean="0"/>
          </a:p>
          <a:p>
            <a:pPr marL="514350" indent="-514350">
              <a:buAutoNum type="arabicPeriod"/>
            </a:pP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1143000"/>
          </a:xfrm>
        </p:spPr>
        <p:txBody>
          <a:bodyPr>
            <a:noAutofit/>
          </a:bodyPr>
          <a:lstStyle/>
          <a:p>
            <a:pPr algn="l"/>
            <a:r>
              <a:rPr lang="en-GB" sz="2800" dirty="0" smtClean="0"/>
              <a:t>You should now write 3 sentences. One using ellipses, one using a comma and one using brackets. There pictures may inspire you:</a:t>
            </a:r>
            <a:endParaRPr lang="en-GB" sz="2800" dirty="0"/>
          </a:p>
        </p:txBody>
      </p:sp>
      <p:sp>
        <p:nvSpPr>
          <p:cNvPr id="3" name="Content Placeholder 2"/>
          <p:cNvSpPr>
            <a:spLocks noGrp="1"/>
          </p:cNvSpPr>
          <p:nvPr>
            <p:ph idx="1"/>
          </p:nvPr>
        </p:nvSpPr>
        <p:spPr>
          <a:xfrm>
            <a:off x="5305673" y="6769150"/>
            <a:ext cx="8229600" cy="4525963"/>
          </a:xfrm>
        </p:spPr>
        <p:txBody>
          <a:bodyPr/>
          <a:lstStyle/>
          <a:p>
            <a:endParaRPr lang="en-GB" dirty="0"/>
          </a:p>
        </p:txBody>
      </p:sp>
      <p:pic>
        <p:nvPicPr>
          <p:cNvPr id="1026" name="Picture 2" descr="https://tse4.mm.bing.net/th?id=OIP.Ae7NGNhs3s-SG00WXg0tygHaG8&amp;pid=15.1&amp;P=0&amp;w=197&amp;h=185"/>
          <p:cNvPicPr>
            <a:picLocks noChangeAspect="1" noChangeArrowheads="1"/>
          </p:cNvPicPr>
          <p:nvPr/>
        </p:nvPicPr>
        <p:blipFill>
          <a:blip r:embed="rId2" cstate="print"/>
          <a:srcRect/>
          <a:stretch>
            <a:fillRect/>
          </a:stretch>
        </p:blipFill>
        <p:spPr bwMode="auto">
          <a:xfrm>
            <a:off x="4427984" y="1412776"/>
            <a:ext cx="2760435" cy="2592288"/>
          </a:xfrm>
          <a:prstGeom prst="rect">
            <a:avLst/>
          </a:prstGeom>
          <a:noFill/>
        </p:spPr>
      </p:pic>
      <p:pic>
        <p:nvPicPr>
          <p:cNvPr id="1028" name="Picture 4" descr="https://tse1.mm.bing.net/th?id=OIP.mn5l7txRxh_NwTHUlVnGtwHaFj&amp;pid=15.1&amp;P=0&amp;w=230&amp;h=173"/>
          <p:cNvPicPr>
            <a:picLocks noChangeAspect="1" noChangeArrowheads="1"/>
          </p:cNvPicPr>
          <p:nvPr/>
        </p:nvPicPr>
        <p:blipFill>
          <a:blip r:embed="rId3" cstate="print"/>
          <a:srcRect/>
          <a:stretch>
            <a:fillRect/>
          </a:stretch>
        </p:blipFill>
        <p:spPr bwMode="auto">
          <a:xfrm>
            <a:off x="683568" y="1916832"/>
            <a:ext cx="3096344" cy="2328989"/>
          </a:xfrm>
          <a:prstGeom prst="rect">
            <a:avLst/>
          </a:prstGeom>
          <a:noFill/>
        </p:spPr>
      </p:pic>
      <p:pic>
        <p:nvPicPr>
          <p:cNvPr id="1030" name="Picture 6" descr="https://tse4.mm.bing.net/th?id=OIP.JUdQKUbQASTd1DPPSuzb2QHaE8&amp;pid=15.1&amp;P=0&amp;w=297&amp;h=199"/>
          <p:cNvPicPr>
            <a:picLocks noChangeAspect="1" noChangeArrowheads="1"/>
          </p:cNvPicPr>
          <p:nvPr/>
        </p:nvPicPr>
        <p:blipFill>
          <a:blip r:embed="rId4" cstate="print"/>
          <a:srcRect/>
          <a:stretch>
            <a:fillRect/>
          </a:stretch>
        </p:blipFill>
        <p:spPr bwMode="auto">
          <a:xfrm>
            <a:off x="755576" y="4437112"/>
            <a:ext cx="3312368" cy="2208245"/>
          </a:xfrm>
          <a:prstGeom prst="rect">
            <a:avLst/>
          </a:prstGeom>
          <a:noFill/>
        </p:spPr>
      </p:pic>
      <p:pic>
        <p:nvPicPr>
          <p:cNvPr id="1034" name="Picture 10" descr="https://tse2.mm.bing.net/th?id=OIP.3-Jq56e_SK6oVpYyhKDeXAHaFj&amp;pid=15.1&amp;P=0&amp;w=214&amp;h=161"/>
          <p:cNvPicPr>
            <a:picLocks noChangeAspect="1" noChangeArrowheads="1"/>
          </p:cNvPicPr>
          <p:nvPr/>
        </p:nvPicPr>
        <p:blipFill>
          <a:blip r:embed="rId5" cstate="print"/>
          <a:srcRect/>
          <a:stretch>
            <a:fillRect/>
          </a:stretch>
        </p:blipFill>
        <p:spPr bwMode="auto">
          <a:xfrm>
            <a:off x="4427984" y="4221087"/>
            <a:ext cx="2952328" cy="222114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latin typeface="Comic Sans MS" pitchFamily="66" charset="0"/>
              </a:rPr>
              <a:t>Punctuation Uses: S5-6</a:t>
            </a:r>
            <a:endParaRPr lang="en-GB" dirty="0"/>
          </a:p>
        </p:txBody>
      </p:sp>
      <p:sp>
        <p:nvSpPr>
          <p:cNvPr id="3" name="Content Placeholder 2"/>
          <p:cNvSpPr>
            <a:spLocks noGrp="1"/>
          </p:cNvSpPr>
          <p:nvPr>
            <p:ph idx="1"/>
          </p:nvPr>
        </p:nvSpPr>
        <p:spPr/>
        <p:txBody>
          <a:bodyPr/>
          <a:lstStyle/>
          <a:p>
            <a:endParaRPr lang="en-GB" dirty="0">
              <a:solidFill>
                <a:srgbClr val="0070C0"/>
              </a:solidFill>
            </a:endParaRPr>
          </a:p>
        </p:txBody>
      </p:sp>
      <p:sp>
        <p:nvSpPr>
          <p:cNvPr id="4" name="Rectangle 3"/>
          <p:cNvSpPr/>
          <p:nvPr/>
        </p:nvSpPr>
        <p:spPr>
          <a:xfrm>
            <a:off x="467544" y="908720"/>
            <a:ext cx="8280920" cy="5576911"/>
          </a:xfrm>
          <a:prstGeom prst="rect">
            <a:avLst/>
          </a:prstGeom>
        </p:spPr>
        <p:txBody>
          <a:bodyPr wrap="square">
            <a:spAutoFit/>
          </a:bodyPr>
          <a:lstStyle/>
          <a:p>
            <a:pPr>
              <a:lnSpc>
                <a:spcPct val="90000"/>
              </a:lnSpc>
              <a:buNone/>
            </a:pPr>
            <a:r>
              <a:rPr lang="en-GB" b="1" dirty="0" smtClean="0">
                <a:latin typeface="Trebuchet MS" pitchFamily="34" charset="0"/>
              </a:rPr>
              <a:t>Colon</a:t>
            </a:r>
            <a:r>
              <a:rPr lang="en-GB" dirty="0" smtClean="0">
                <a:latin typeface="Trebuchet MS" pitchFamily="34" charset="0"/>
              </a:rPr>
              <a:t>: Introduces a list, example, explanation or quote.</a:t>
            </a:r>
          </a:p>
          <a:p>
            <a:pPr>
              <a:lnSpc>
                <a:spcPct val="90000"/>
              </a:lnSpc>
              <a:buNone/>
            </a:pPr>
            <a:r>
              <a:rPr lang="en-GB" dirty="0" smtClean="0">
                <a:solidFill>
                  <a:srgbClr val="0070C0"/>
                </a:solidFill>
                <a:latin typeface="Trebuchet MS" pitchFamily="34" charset="0"/>
              </a:rPr>
              <a:t>    e.g. She had so much do to that evening: cooking, cleaning and homework.</a:t>
            </a:r>
          </a:p>
          <a:p>
            <a:pPr>
              <a:lnSpc>
                <a:spcPct val="90000"/>
              </a:lnSpc>
              <a:buNone/>
            </a:pPr>
            <a:r>
              <a:rPr lang="en-GB" dirty="0" smtClean="0">
                <a:solidFill>
                  <a:srgbClr val="0070C0"/>
                </a:solidFill>
                <a:latin typeface="Trebuchet MS" pitchFamily="34" charset="0"/>
              </a:rPr>
              <a:t>           She couldn’t get her head around History: she could not remember 	dates.</a:t>
            </a:r>
          </a:p>
          <a:p>
            <a:pPr>
              <a:lnSpc>
                <a:spcPct val="90000"/>
              </a:lnSpc>
              <a:buNone/>
            </a:pPr>
            <a:r>
              <a:rPr lang="en-GB" dirty="0" smtClean="0">
                <a:solidFill>
                  <a:srgbClr val="0070C0"/>
                </a:solidFill>
                <a:latin typeface="Trebuchet MS" pitchFamily="34" charset="0"/>
              </a:rPr>
              <a:t>	Trump said: “That’s fake news.”</a:t>
            </a:r>
          </a:p>
          <a:p>
            <a:pPr>
              <a:lnSpc>
                <a:spcPct val="90000"/>
              </a:lnSpc>
              <a:buNone/>
            </a:pPr>
            <a:endParaRPr lang="en-GB" dirty="0" smtClean="0">
              <a:solidFill>
                <a:srgbClr val="0070C0"/>
              </a:solidFill>
              <a:latin typeface="Trebuchet MS" pitchFamily="34" charset="0"/>
            </a:endParaRPr>
          </a:p>
          <a:p>
            <a:pPr>
              <a:lnSpc>
                <a:spcPct val="90000"/>
              </a:lnSpc>
              <a:buNone/>
            </a:pPr>
            <a:r>
              <a:rPr lang="en-GB" b="1" dirty="0" smtClean="0">
                <a:latin typeface="Trebuchet MS" pitchFamily="34" charset="0"/>
              </a:rPr>
              <a:t>Dash</a:t>
            </a:r>
            <a:r>
              <a:rPr lang="en-GB" dirty="0" smtClean="0">
                <a:latin typeface="Trebuchet MS" pitchFamily="34" charset="0"/>
              </a:rPr>
              <a:t>: </a:t>
            </a:r>
          </a:p>
          <a:p>
            <a:pPr>
              <a:lnSpc>
                <a:spcPct val="90000"/>
              </a:lnSpc>
              <a:buFont typeface="Arial" pitchFamily="34" charset="0"/>
              <a:buChar char="•"/>
            </a:pPr>
            <a:r>
              <a:rPr lang="en-GB" dirty="0" smtClean="0">
                <a:latin typeface="Trebuchet MS" pitchFamily="34" charset="0"/>
              </a:rPr>
              <a:t>to indicate a change in thought or contrast.</a:t>
            </a:r>
          </a:p>
          <a:p>
            <a:pPr>
              <a:lnSpc>
                <a:spcPct val="90000"/>
              </a:lnSpc>
            </a:pPr>
            <a:r>
              <a:rPr lang="en-GB" dirty="0" smtClean="0">
                <a:solidFill>
                  <a:srgbClr val="0070C0"/>
                </a:solidFill>
                <a:latin typeface="Trebuchet MS" pitchFamily="34" charset="0"/>
              </a:rPr>
              <a:t>e.g. I pay the bills – my children have the fun.</a:t>
            </a:r>
          </a:p>
          <a:p>
            <a:pPr>
              <a:lnSpc>
                <a:spcPct val="90000"/>
              </a:lnSpc>
              <a:buFont typeface="Arial" pitchFamily="34" charset="0"/>
              <a:buChar char="•"/>
            </a:pPr>
            <a:r>
              <a:rPr lang="en-GB" dirty="0" smtClean="0">
                <a:latin typeface="Trebuchet MS" pitchFamily="34" charset="0"/>
              </a:rPr>
              <a:t>two dashes can be used instead of brackets.</a:t>
            </a:r>
          </a:p>
          <a:p>
            <a:pPr>
              <a:lnSpc>
                <a:spcPct val="90000"/>
              </a:lnSpc>
              <a:buNone/>
            </a:pPr>
            <a:r>
              <a:rPr lang="en-GB" dirty="0" smtClean="0">
                <a:solidFill>
                  <a:srgbClr val="0070C0"/>
                </a:solidFill>
                <a:latin typeface="Trebuchet MS" pitchFamily="34" charset="0"/>
              </a:rPr>
              <a:t>e.g. It was – he thought – a beautiful view.</a:t>
            </a:r>
          </a:p>
          <a:p>
            <a:pPr>
              <a:lnSpc>
                <a:spcPct val="90000"/>
              </a:lnSpc>
              <a:buFont typeface="Arial" pitchFamily="34" charset="0"/>
              <a:buChar char="•"/>
            </a:pPr>
            <a:r>
              <a:rPr lang="en-GB" dirty="0" smtClean="0">
                <a:latin typeface="Trebuchet MS" pitchFamily="34" charset="0"/>
              </a:rPr>
              <a:t>Instead of a colon if your writing is more informal.</a:t>
            </a:r>
          </a:p>
          <a:p>
            <a:pPr>
              <a:lnSpc>
                <a:spcPct val="90000"/>
              </a:lnSpc>
            </a:pPr>
            <a:endParaRPr lang="en-GB" dirty="0" smtClean="0">
              <a:solidFill>
                <a:srgbClr val="0070C0"/>
              </a:solidFill>
              <a:latin typeface="Trebuchet MS" pitchFamily="34" charset="0"/>
            </a:endParaRPr>
          </a:p>
          <a:p>
            <a:pPr>
              <a:lnSpc>
                <a:spcPct val="90000"/>
              </a:lnSpc>
              <a:buNone/>
            </a:pPr>
            <a:r>
              <a:rPr lang="en-GB" b="1" dirty="0" smtClean="0">
                <a:latin typeface="Trebuchet MS" pitchFamily="34" charset="0"/>
              </a:rPr>
              <a:t>Semi – Colon</a:t>
            </a:r>
            <a:r>
              <a:rPr lang="en-GB" dirty="0" smtClean="0">
                <a:latin typeface="Trebuchet MS" pitchFamily="34" charset="0"/>
              </a:rPr>
              <a:t>: </a:t>
            </a:r>
          </a:p>
          <a:p>
            <a:pPr>
              <a:lnSpc>
                <a:spcPct val="90000"/>
              </a:lnSpc>
              <a:buFont typeface="Arial" pitchFamily="34" charset="0"/>
              <a:buChar char="•"/>
            </a:pPr>
            <a:r>
              <a:rPr lang="en-GB" dirty="0" smtClean="0">
                <a:latin typeface="Trebuchet MS" pitchFamily="34" charset="0"/>
              </a:rPr>
              <a:t>Links 2 phrases that are complete sentences on their own because they are related. </a:t>
            </a:r>
          </a:p>
          <a:p>
            <a:pPr>
              <a:lnSpc>
                <a:spcPct val="90000"/>
              </a:lnSpc>
              <a:buNone/>
            </a:pPr>
            <a:r>
              <a:rPr lang="en-GB" dirty="0" smtClean="0">
                <a:solidFill>
                  <a:srgbClr val="0070C0"/>
                </a:solidFill>
                <a:latin typeface="Trebuchet MS" pitchFamily="34" charset="0"/>
              </a:rPr>
              <a:t>    e.g. The ice-cream truck drove past my house; its music was loud.</a:t>
            </a:r>
          </a:p>
          <a:p>
            <a:pPr>
              <a:lnSpc>
                <a:spcPct val="90000"/>
              </a:lnSpc>
              <a:buFont typeface="Arial" pitchFamily="34" charset="0"/>
              <a:buChar char="•"/>
            </a:pPr>
            <a:r>
              <a:rPr lang="en-GB" dirty="0" smtClean="0">
                <a:latin typeface="Trebuchet MS" pitchFamily="34" charset="0"/>
              </a:rPr>
              <a:t>Can be used to separate items on a list when the items already contain other punctuation.</a:t>
            </a:r>
          </a:p>
          <a:p>
            <a:pPr>
              <a:lnSpc>
                <a:spcPct val="90000"/>
              </a:lnSpc>
            </a:pPr>
            <a:r>
              <a:rPr lang="en-GB" dirty="0" smtClean="0">
                <a:solidFill>
                  <a:srgbClr val="0070C0"/>
                </a:solidFill>
                <a:latin typeface="Trebuchet MS" pitchFamily="34" charset="0"/>
              </a:rPr>
              <a:t>e.g. My skills include good communication, especially when writing; strong interpersonal skills (as evidenced in my relationship with colleagues</a:t>
            </a:r>
            <a:r>
              <a:rPr lang="en-GB" smtClean="0">
                <a:solidFill>
                  <a:srgbClr val="0070C0"/>
                </a:solidFill>
                <a:latin typeface="Trebuchet MS" pitchFamily="34" charset="0"/>
              </a:rPr>
              <a:t>; leadership</a:t>
            </a:r>
            <a:r>
              <a:rPr lang="en-GB" dirty="0" smtClean="0">
                <a:solidFill>
                  <a:srgbClr val="0070C0"/>
                </a:solidFill>
                <a:latin typeface="Trebuchet MS" pitchFamily="34" charset="0"/>
              </a:rPr>
              <a:t>, as demonstrated during this task.</a:t>
            </a:r>
          </a:p>
        </p:txBody>
      </p:sp>
      <p:pic>
        <p:nvPicPr>
          <p:cNvPr id="5" name="Picture 2" descr="R:\English\Literacy Across Learning\Mascot.jpg"/>
          <p:cNvPicPr>
            <a:picLocks noChangeAspect="1" noChangeArrowheads="1"/>
          </p:cNvPicPr>
          <p:nvPr/>
        </p:nvPicPr>
        <p:blipFill>
          <a:blip r:embed="rId2" cstate="print"/>
          <a:srcRect b="4729"/>
          <a:stretch>
            <a:fillRect/>
          </a:stretch>
        </p:blipFill>
        <p:spPr bwMode="auto">
          <a:xfrm>
            <a:off x="6372201" y="1902428"/>
            <a:ext cx="2016224" cy="231865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en-GB" dirty="0" smtClean="0"/>
              <a:t>What piece of punctuation would you put where there is a *?</a:t>
            </a:r>
            <a:endParaRPr lang="en-GB" dirty="0"/>
          </a:p>
        </p:txBody>
      </p:sp>
      <p:sp>
        <p:nvSpPr>
          <p:cNvPr id="3" name="Content Placeholder 2"/>
          <p:cNvSpPr>
            <a:spLocks noGrp="1"/>
          </p:cNvSpPr>
          <p:nvPr>
            <p:ph idx="1"/>
          </p:nvPr>
        </p:nvSpPr>
        <p:spPr>
          <a:xfrm>
            <a:off x="323528" y="1268760"/>
            <a:ext cx="8640960" cy="5400600"/>
          </a:xfrm>
        </p:spPr>
        <p:txBody>
          <a:bodyPr>
            <a:normAutofit fontScale="70000" lnSpcReduction="20000"/>
          </a:bodyPr>
          <a:lstStyle/>
          <a:p>
            <a:pPr marL="514350" indent="-514350">
              <a:buAutoNum type="arabicPeriod"/>
            </a:pPr>
            <a:r>
              <a:rPr lang="en-GB" dirty="0" smtClean="0"/>
              <a:t>She loved being outdoors* the breeze, the sun and the smell of the grass.</a:t>
            </a:r>
          </a:p>
          <a:p>
            <a:pPr marL="514350" indent="-514350">
              <a:buAutoNum type="arabicPeriod"/>
            </a:pPr>
            <a:r>
              <a:rPr lang="en-GB" dirty="0" smtClean="0"/>
              <a:t>Jason ran* his bus was about to leave.</a:t>
            </a:r>
          </a:p>
          <a:p>
            <a:pPr marL="514350" indent="-514350">
              <a:buAutoNum type="arabicPeriod"/>
            </a:pPr>
            <a:r>
              <a:rPr lang="en-GB" dirty="0" smtClean="0"/>
              <a:t>She couldn’t understand *and never had* why boys were so immature. </a:t>
            </a:r>
          </a:p>
          <a:p>
            <a:pPr marL="514350" indent="-514350">
              <a:buAutoNum type="arabicPeriod"/>
            </a:pPr>
            <a:r>
              <a:rPr lang="en-GB" dirty="0" smtClean="0"/>
              <a:t>There was the sound of scraping, as if somebody was scratching the </a:t>
            </a:r>
            <a:r>
              <a:rPr lang="en-GB" smtClean="0"/>
              <a:t>floor </a:t>
            </a:r>
            <a:r>
              <a:rPr lang="en-GB" smtClean="0"/>
              <a:t>boards* </a:t>
            </a:r>
            <a:r>
              <a:rPr lang="en-GB" dirty="0" smtClean="0"/>
              <a:t>the lights </a:t>
            </a:r>
            <a:r>
              <a:rPr lang="en-GB" smtClean="0"/>
              <a:t>flickered </a:t>
            </a:r>
            <a:r>
              <a:rPr lang="en-GB" smtClean="0"/>
              <a:t>intermittently* </a:t>
            </a:r>
            <a:r>
              <a:rPr lang="en-GB" dirty="0" smtClean="0"/>
              <a:t>the smell of blood, stale and metallic, drifted into her nostrils. </a:t>
            </a:r>
          </a:p>
          <a:p>
            <a:pPr marL="514350" indent="-514350">
              <a:buAutoNum type="arabicPeriod"/>
            </a:pPr>
            <a:r>
              <a:rPr lang="en-GB" dirty="0" smtClean="0"/>
              <a:t>He was not impressed* the girl had embarrassed him.</a:t>
            </a:r>
          </a:p>
          <a:p>
            <a:pPr marL="514350" indent="-514350">
              <a:buAutoNum type="arabicPeriod"/>
            </a:pPr>
            <a:r>
              <a:rPr lang="en-GB" dirty="0" smtClean="0"/>
              <a:t>In his famous speech, MLK said* “I have a dream”.</a:t>
            </a:r>
          </a:p>
          <a:p>
            <a:pPr marL="514350" indent="-514350">
              <a:buAutoNum type="arabicPeriod"/>
            </a:pPr>
            <a:r>
              <a:rPr lang="en-GB" dirty="0" smtClean="0"/>
              <a:t>It was payday and she had big plans * none of which involved her so called friend.</a:t>
            </a:r>
          </a:p>
          <a:p>
            <a:pPr marL="514350" indent="-514350">
              <a:buAutoNum type="arabicPeriod"/>
            </a:pPr>
            <a:r>
              <a:rPr lang="en-GB" dirty="0" smtClean="0"/>
              <a:t>It was chaos* children screamed, ran and fought.</a:t>
            </a:r>
          </a:p>
          <a:p>
            <a:pPr marL="514350" indent="-514350">
              <a:buAutoNum type="arabicPeriod"/>
            </a:pPr>
            <a:r>
              <a:rPr lang="en-GB" dirty="0" smtClean="0"/>
              <a:t>She couldn’t move* she was frozen with terror.</a:t>
            </a:r>
          </a:p>
          <a:p>
            <a:pPr marL="514350" indent="-514350">
              <a:buAutoNum type="arabicPeriod"/>
            </a:pPr>
            <a:r>
              <a:rPr lang="en-GB" dirty="0" smtClean="0"/>
              <a:t>It was not a good day* Tuesdays never were* as she had her least favourite subject for a double period. </a:t>
            </a:r>
          </a:p>
          <a:p>
            <a:pPr marL="514350" indent="-514350">
              <a:buAutoNum type="arabicPeriod"/>
            </a:pP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2800" dirty="0" smtClean="0"/>
              <a:t>You should now write 3 sentences. One using a colon, one using a dash and one using a semi colon. These pictures may inspire you:</a:t>
            </a:r>
            <a:endParaRPr lang="en-GB" sz="2800" dirty="0"/>
          </a:p>
        </p:txBody>
      </p:sp>
      <p:sp>
        <p:nvSpPr>
          <p:cNvPr id="3" name="Content Placeholder 2"/>
          <p:cNvSpPr>
            <a:spLocks noGrp="1"/>
          </p:cNvSpPr>
          <p:nvPr>
            <p:ph idx="1"/>
          </p:nvPr>
        </p:nvSpPr>
        <p:spPr/>
        <p:txBody>
          <a:bodyPr/>
          <a:lstStyle/>
          <a:p>
            <a:endParaRPr lang="en-GB" dirty="0"/>
          </a:p>
        </p:txBody>
      </p:sp>
      <p:pic>
        <p:nvPicPr>
          <p:cNvPr id="29698" name="Picture 2" descr="https://tse2.mm.bing.net/th?id=OIP.c4xO6qkCoKsTuokkFh8ajwHaE7&amp;pid=15.1&amp;P=0&amp;w=297&amp;h=198"/>
          <p:cNvPicPr>
            <a:picLocks noChangeAspect="1" noChangeArrowheads="1"/>
          </p:cNvPicPr>
          <p:nvPr/>
        </p:nvPicPr>
        <p:blipFill>
          <a:blip r:embed="rId2" cstate="print"/>
          <a:srcRect/>
          <a:stretch>
            <a:fillRect/>
          </a:stretch>
        </p:blipFill>
        <p:spPr bwMode="auto">
          <a:xfrm>
            <a:off x="467544" y="1484784"/>
            <a:ext cx="3744416" cy="2496277"/>
          </a:xfrm>
          <a:prstGeom prst="rect">
            <a:avLst/>
          </a:prstGeom>
          <a:noFill/>
        </p:spPr>
      </p:pic>
      <p:pic>
        <p:nvPicPr>
          <p:cNvPr id="29700" name="Picture 4" descr="https://tse4.mm.bing.net/th?id=OIP.8WnhAtKePlbvqhOjzut-DAHaEK&amp;pid=15.1&amp;P=0&amp;w=337&amp;h=190"/>
          <p:cNvPicPr>
            <a:picLocks noChangeAspect="1" noChangeArrowheads="1"/>
          </p:cNvPicPr>
          <p:nvPr/>
        </p:nvPicPr>
        <p:blipFill>
          <a:blip r:embed="rId3" cstate="print"/>
          <a:srcRect/>
          <a:stretch>
            <a:fillRect/>
          </a:stretch>
        </p:blipFill>
        <p:spPr bwMode="auto">
          <a:xfrm>
            <a:off x="467544" y="4149080"/>
            <a:ext cx="4214740" cy="2376264"/>
          </a:xfrm>
          <a:prstGeom prst="rect">
            <a:avLst/>
          </a:prstGeom>
          <a:noFill/>
        </p:spPr>
      </p:pic>
      <p:pic>
        <p:nvPicPr>
          <p:cNvPr id="29702" name="Picture 6" descr="https://tse4.mm.bing.net/th?id=OIP.4HuNS-tOk13pLOt2b7_CrwHaGK&amp;pid=15.1&amp;P=0&amp;w=192&amp;h=161"/>
          <p:cNvPicPr>
            <a:picLocks noChangeAspect="1" noChangeArrowheads="1"/>
          </p:cNvPicPr>
          <p:nvPr/>
        </p:nvPicPr>
        <p:blipFill>
          <a:blip r:embed="rId4" cstate="print"/>
          <a:srcRect/>
          <a:stretch>
            <a:fillRect/>
          </a:stretch>
        </p:blipFill>
        <p:spPr bwMode="auto">
          <a:xfrm>
            <a:off x="4860032" y="1196752"/>
            <a:ext cx="3312368" cy="2760309"/>
          </a:xfrm>
          <a:prstGeom prst="rect">
            <a:avLst/>
          </a:prstGeom>
          <a:noFill/>
        </p:spPr>
      </p:pic>
      <p:pic>
        <p:nvPicPr>
          <p:cNvPr id="29704" name="Picture 8" descr="https://tse2.mm.bing.net/th?id=OIP.6NLCfHrlat5F3zVTXiD0GwHaEK&amp;pid=15.1&amp;P=0&amp;w=332&amp;h=187"/>
          <p:cNvPicPr>
            <a:picLocks noChangeAspect="1" noChangeArrowheads="1"/>
          </p:cNvPicPr>
          <p:nvPr/>
        </p:nvPicPr>
        <p:blipFill>
          <a:blip r:embed="rId5" cstate="print"/>
          <a:srcRect/>
          <a:stretch>
            <a:fillRect/>
          </a:stretch>
        </p:blipFill>
        <p:spPr bwMode="auto">
          <a:xfrm>
            <a:off x="4788024" y="4149080"/>
            <a:ext cx="4090976" cy="230425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Final Tasks</a:t>
            </a:r>
            <a:endParaRPr lang="en-GB" dirty="0"/>
          </a:p>
        </p:txBody>
      </p:sp>
      <p:sp>
        <p:nvSpPr>
          <p:cNvPr id="3" name="Content Placeholder 2"/>
          <p:cNvSpPr>
            <a:spLocks noGrp="1"/>
          </p:cNvSpPr>
          <p:nvPr>
            <p:ph idx="1"/>
          </p:nvPr>
        </p:nvSpPr>
        <p:spPr/>
        <p:txBody>
          <a:bodyPr/>
          <a:lstStyle/>
          <a:p>
            <a:pPr marL="0" indent="0">
              <a:buNone/>
            </a:pPr>
            <a:r>
              <a:rPr lang="en-GB" dirty="0" smtClean="0"/>
              <a:t>On the next slide is a paragraph with all punctuation omitted. Re-write the paragraph with the punctuation added in.</a:t>
            </a:r>
          </a:p>
          <a:p>
            <a:pPr marL="0" indent="0">
              <a:buNone/>
            </a:pPr>
            <a:endParaRPr lang="en-GB" dirty="0"/>
          </a:p>
          <a:p>
            <a:pPr marL="0" indent="0">
              <a:buNone/>
            </a:pPr>
            <a:r>
              <a:rPr lang="en-GB" dirty="0" smtClean="0"/>
              <a:t>You </a:t>
            </a:r>
            <a:r>
              <a:rPr lang="en-GB" b="1" u="sng" dirty="0" smtClean="0">
                <a:solidFill>
                  <a:srgbClr val="0070C0"/>
                </a:solidFill>
              </a:rPr>
              <a:t>should</a:t>
            </a:r>
            <a:r>
              <a:rPr lang="en-GB" dirty="0" smtClean="0"/>
              <a:t> then complete the story ensuring all punctuation is used accurately.</a:t>
            </a:r>
          </a:p>
          <a:p>
            <a:pPr marL="0" indent="0">
              <a:buNone/>
            </a:pPr>
            <a:r>
              <a:rPr lang="en-GB" dirty="0" smtClean="0"/>
              <a:t>You </a:t>
            </a:r>
            <a:r>
              <a:rPr lang="en-GB" b="1" u="sng" dirty="0" smtClean="0">
                <a:solidFill>
                  <a:srgbClr val="0070C0"/>
                </a:solidFill>
              </a:rPr>
              <a:t>could</a:t>
            </a:r>
            <a:r>
              <a:rPr lang="en-GB" dirty="0" smtClean="0"/>
              <a:t> aim to use each type of punctuation at least once. </a:t>
            </a:r>
            <a:endParaRPr lang="en-GB" dirty="0"/>
          </a:p>
        </p:txBody>
      </p:sp>
      <p:pic>
        <p:nvPicPr>
          <p:cNvPr id="4" name="Picture 2" descr="R:\English\Literacy Across Learning\Mascot.jpg"/>
          <p:cNvPicPr>
            <a:picLocks noChangeAspect="1" noChangeArrowheads="1"/>
          </p:cNvPicPr>
          <p:nvPr/>
        </p:nvPicPr>
        <p:blipFill>
          <a:blip r:embed="rId2" cstate="print"/>
          <a:srcRect b="4729"/>
          <a:stretch>
            <a:fillRect/>
          </a:stretch>
        </p:blipFill>
        <p:spPr bwMode="auto">
          <a:xfrm>
            <a:off x="7308304" y="332656"/>
            <a:ext cx="1628005" cy="1872207"/>
          </a:xfrm>
          <a:prstGeom prst="rect">
            <a:avLst/>
          </a:prstGeom>
          <a:noFill/>
        </p:spPr>
      </p:pic>
    </p:spTree>
    <p:extLst>
      <p:ext uri="{BB962C8B-B14F-4D97-AF65-F5344CB8AC3E}">
        <p14:creationId xmlns="" xmlns:p14="http://schemas.microsoft.com/office/powerpoint/2010/main" val="1988868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   !   …   -   ;   :   ,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There was so much to do* a cake to be made* balloons to be blown up* and a playlist to be organised* it’s not every day* she thought* that my best friend would be turning 16* suddenly* the doorbell rang* who could that be* she wondered* The bell rang again* it must be urgent* Sarah rushed to the door and looked through the spy hole *nobody was there* suspiciously* she turned the handle* she shrieked* then all went black*</a:t>
            </a:r>
            <a:endParaRPr lang="en-GB" dirty="0"/>
          </a:p>
        </p:txBody>
      </p:sp>
    </p:spTree>
    <p:extLst>
      <p:ext uri="{BB962C8B-B14F-4D97-AF65-F5344CB8AC3E}">
        <p14:creationId xmlns="" xmlns:p14="http://schemas.microsoft.com/office/powerpoint/2010/main" val="2063913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a:xfrm>
            <a:off x="395536" y="1268760"/>
            <a:ext cx="8424936" cy="5256584"/>
          </a:xfrm>
        </p:spPr>
        <p:txBody>
          <a:bodyPr>
            <a:normAutofit fontScale="62500" lnSpcReduction="20000"/>
          </a:bodyPr>
          <a:lstStyle/>
          <a:p>
            <a:pPr marL="0" indent="0">
              <a:buNone/>
            </a:pPr>
            <a:r>
              <a:rPr lang="en-GB" dirty="0" smtClean="0"/>
              <a:t>Throughout October, ensure you use punctuation accurately. If you make an error, your teacher will indicate this with the letter P.</a:t>
            </a:r>
          </a:p>
          <a:p>
            <a:pPr marL="0" indent="0">
              <a:buNone/>
            </a:pPr>
            <a:endParaRPr lang="en-GB" dirty="0" smtClean="0"/>
          </a:p>
          <a:p>
            <a:pPr marL="0" indent="0">
              <a:buNone/>
            </a:pPr>
            <a:r>
              <a:rPr lang="en-GB" dirty="0" smtClean="0"/>
              <a:t>S1/2</a:t>
            </a:r>
          </a:p>
          <a:p>
            <a:pPr marL="0" indent="0"/>
            <a:r>
              <a:rPr lang="en-GB" dirty="0" smtClean="0"/>
              <a:t>You </a:t>
            </a:r>
            <a:r>
              <a:rPr lang="en-GB" b="1" u="sng" dirty="0" smtClean="0"/>
              <a:t>should </a:t>
            </a:r>
            <a:r>
              <a:rPr lang="en-GB" dirty="0" smtClean="0"/>
              <a:t>aim to use full stops, question marks, exclamation marks and speech marks correctly.</a:t>
            </a:r>
          </a:p>
          <a:p>
            <a:pPr marL="0" indent="0"/>
            <a:endParaRPr lang="en-GB" dirty="0" smtClean="0"/>
          </a:p>
          <a:p>
            <a:pPr marL="0" indent="0">
              <a:buNone/>
            </a:pPr>
            <a:r>
              <a:rPr lang="en-GB" dirty="0" smtClean="0"/>
              <a:t>S3/ 4</a:t>
            </a:r>
          </a:p>
          <a:p>
            <a:pPr marL="0" indent="0">
              <a:buNone/>
            </a:pPr>
            <a:r>
              <a:rPr lang="en-GB" dirty="0" smtClean="0"/>
              <a:t>You </a:t>
            </a:r>
            <a:r>
              <a:rPr lang="en-GB" b="1" u="sng" dirty="0" smtClean="0"/>
              <a:t>should</a:t>
            </a:r>
            <a:r>
              <a:rPr lang="en-GB" dirty="0" smtClean="0"/>
              <a:t> aim to use full stops, question marks, exclamation marks, speech marks correctly, commas, brackets and ellipses correctly.</a:t>
            </a:r>
          </a:p>
          <a:p>
            <a:pPr marL="0" indent="0">
              <a:buNone/>
            </a:pPr>
            <a:endParaRPr lang="en-GB" dirty="0" smtClean="0"/>
          </a:p>
          <a:p>
            <a:pPr marL="0" indent="0">
              <a:buNone/>
            </a:pPr>
            <a:r>
              <a:rPr lang="en-GB" dirty="0" smtClean="0"/>
              <a:t>S5/6</a:t>
            </a:r>
          </a:p>
          <a:p>
            <a:pPr marL="0" indent="0">
              <a:buNone/>
            </a:pPr>
            <a:r>
              <a:rPr lang="en-GB" dirty="0" smtClean="0"/>
              <a:t>You </a:t>
            </a:r>
            <a:r>
              <a:rPr lang="en-GB" b="1" u="sng" dirty="0" smtClean="0"/>
              <a:t>should</a:t>
            </a:r>
            <a:r>
              <a:rPr lang="en-GB" dirty="0" smtClean="0"/>
              <a:t> aim to use full stops, question marks, exclamation marks, speech marks correctly, commas, brackets, ellipses, colons, semi colons and dashes correctly.</a:t>
            </a:r>
          </a:p>
          <a:p>
            <a:pPr marL="0" indent="0">
              <a:buNone/>
            </a:pPr>
            <a:endParaRPr lang="en-GB" dirty="0" smtClean="0"/>
          </a:p>
          <a:p>
            <a:pPr marL="0" indent="0">
              <a:buNone/>
            </a:pPr>
            <a:r>
              <a:rPr lang="en-GB" dirty="0" smtClean="0"/>
              <a:t>You </a:t>
            </a:r>
            <a:r>
              <a:rPr lang="en-GB" b="1" u="sng" dirty="0" smtClean="0"/>
              <a:t>could</a:t>
            </a:r>
            <a:r>
              <a:rPr lang="en-GB" dirty="0" smtClean="0"/>
              <a:t> aim to use more complex types of punctuation than you have to.</a:t>
            </a:r>
          </a:p>
        </p:txBody>
      </p:sp>
      <p:pic>
        <p:nvPicPr>
          <p:cNvPr id="4" name="Picture 2" descr="R:\English\Literacy Across Learning\Mascot.jpg"/>
          <p:cNvPicPr>
            <a:picLocks noChangeAspect="1" noChangeArrowheads="1"/>
          </p:cNvPicPr>
          <p:nvPr/>
        </p:nvPicPr>
        <p:blipFill>
          <a:blip r:embed="rId2" cstate="print"/>
          <a:srcRect b="4729"/>
          <a:stretch>
            <a:fillRect/>
          </a:stretch>
        </p:blipFill>
        <p:spPr bwMode="auto">
          <a:xfrm>
            <a:off x="6444208" y="188641"/>
            <a:ext cx="751387" cy="864096"/>
          </a:xfrm>
          <a:prstGeom prst="rect">
            <a:avLst/>
          </a:prstGeom>
          <a:noFill/>
        </p:spPr>
      </p:pic>
    </p:spTree>
    <p:extLst>
      <p:ext uri="{BB962C8B-B14F-4D97-AF65-F5344CB8AC3E}">
        <p14:creationId xmlns="" xmlns:p14="http://schemas.microsoft.com/office/powerpoint/2010/main" val="1745495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859</Words>
  <Application>Microsoft Office PowerPoint</Application>
  <PresentationFormat>On-screen Show (4:3)</PresentationFormat>
  <Paragraphs>146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Our literacy  focus for  October is...   PUNCTUATION     </vt:lpstr>
      <vt:lpstr>Slide 2</vt:lpstr>
      <vt:lpstr>Why is Punctuation Important?</vt:lpstr>
      <vt:lpstr>What is the difference in meaning here?</vt:lpstr>
      <vt:lpstr>Difficulty Scale</vt:lpstr>
      <vt:lpstr>Punctuation Uses: S1-2</vt:lpstr>
      <vt:lpstr>Which would you use?</vt:lpstr>
      <vt:lpstr>You should write 4 sentences that use each of these types of punctuation. Here are some pictures you could use to inspire you...</vt:lpstr>
      <vt:lpstr>Punctuation Uses: S3-4</vt:lpstr>
      <vt:lpstr>What piece of punctuation would you put where there is a *?</vt:lpstr>
      <vt:lpstr>You should now write 3 sentences. One using ellipses, one using a comma and one using brackets. There pictures may inspire you:</vt:lpstr>
      <vt:lpstr>Punctuation Uses: S5-6</vt:lpstr>
      <vt:lpstr>What piece of punctuation would you put where there is a *?</vt:lpstr>
      <vt:lpstr>You should now write 3 sentences. One using a colon, one using a dash and one using a semi colon. These pictures may inspire you:</vt:lpstr>
      <vt:lpstr>Final Tasks</vt:lpstr>
      <vt:lpstr>.   ?   !   …   -   ;   :   ,   ()</vt:lpstr>
      <vt:lpstr>Next Steps</vt:lpstr>
    </vt:vector>
  </TitlesOfParts>
  <Company>Midlothian Council -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literacy  focus for September is...   CAPITAL LETTERS</dc:title>
  <dc:creator>petria57</dc:creator>
  <cp:lastModifiedBy>richas95</cp:lastModifiedBy>
  <cp:revision>54</cp:revision>
  <dcterms:created xsi:type="dcterms:W3CDTF">2017-07-12T14:27:45Z</dcterms:created>
  <dcterms:modified xsi:type="dcterms:W3CDTF">2018-10-01T14:17:11Z</dcterms:modified>
</cp:coreProperties>
</file>