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4"/>
  </p:sldMasterIdLst>
  <p:notesMasterIdLst>
    <p:notesMasterId r:id="rId16"/>
  </p:notesMasterIdLst>
  <p:sldIdLst>
    <p:sldId id="256" r:id="rId5"/>
    <p:sldId id="258" r:id="rId6"/>
    <p:sldId id="339" r:id="rId7"/>
    <p:sldId id="340" r:id="rId8"/>
    <p:sldId id="264" r:id="rId9"/>
    <p:sldId id="267" r:id="rId10"/>
    <p:sldId id="262" r:id="rId11"/>
    <p:sldId id="261" r:id="rId12"/>
    <p:sldId id="263" r:id="rId13"/>
    <p:sldId id="268" r:id="rId14"/>
    <p:sldId id="265" r:id="rId15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142B54"/>
    <a:srgbClr val="71A4C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03D4C6D6-107E-4AFD-B126-750AF54ADDB9}" v="130" dt="2025-10-06T08:42:50.970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59" d="100"/>
          <a:sy n="59" d="100"/>
        </p:scale>
        <p:origin x="940" y="5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viewProps" Target="viewProps.xml"/><Relationship Id="rId3" Type="http://schemas.openxmlformats.org/officeDocument/2006/relationships/customXml" Target="../customXml/item3.xml"/><Relationship Id="rId21" Type="http://schemas.microsoft.com/office/2015/10/relationships/revisionInfo" Target="revisionInfo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presProps" Target="presProps.xml"/><Relationship Id="rId2" Type="http://schemas.openxmlformats.org/officeDocument/2006/relationships/customXml" Target="../customXml/item2.xml"/><Relationship Id="rId16" Type="http://schemas.openxmlformats.org/officeDocument/2006/relationships/notesMaster" Target="notesMasters/notesMaster1.xml"/><Relationship Id="rId20" Type="http://schemas.openxmlformats.org/officeDocument/2006/relationships/tableStyles" Target="tableStyles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10" Type="http://schemas.openxmlformats.org/officeDocument/2006/relationships/slide" Target="slides/slide6.xml"/><Relationship Id="rId19" Type="http://schemas.openxmlformats.org/officeDocument/2006/relationships/theme" Target="theme/theme1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06EED9A-0237-4071-AE19-EC851B751C11}" type="datetimeFigureOut">
              <a:rPr lang="en-GB" smtClean="0"/>
              <a:t>21/10/2025</a:t>
            </a:fld>
            <a:endParaRPr lang="en-GB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GB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0E38E5BD-3DB7-4A26-86AB-7C4F8CCD52D8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09126454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Hi everyone, I’m </a:t>
            </a:r>
            <a:r>
              <a:rPr lang="en-US" b="1"/>
              <a:t>*your</a:t>
            </a:r>
            <a:r>
              <a:rPr lang="en-US" b="1" baseline="0"/>
              <a:t> name*</a:t>
            </a:r>
            <a:r>
              <a:rPr lang="en-US" b="0" baseline="0"/>
              <a:t> from Developing the Young Workforce and I am here to talk to you about how you can prepare for DYW Roadshow.</a:t>
            </a:r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E38E5BD-3DB7-4A26-86AB-7C4F8CCD52D8}" type="slidenum">
              <a:rPr lang="en-GB" smtClean="0"/>
              <a:t>1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904471803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Read out text</a:t>
            </a:r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E38E5BD-3DB7-4A26-86AB-7C4F8CCD52D8}" type="slidenum">
              <a:rPr lang="en-GB" smtClean="0"/>
              <a:t>2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07418020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There are many</a:t>
            </a:r>
            <a:r>
              <a:rPr lang="en-US" baseline="0"/>
              <a:t> pathways you can follow into the world of work including: read out text</a:t>
            </a:r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E38E5BD-3DB7-4A26-86AB-7C4F8CCD52D8}" type="slidenum">
              <a:rPr lang="en-GB" smtClean="0"/>
              <a:t>5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767139633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Here</a:t>
            </a:r>
            <a:r>
              <a:rPr lang="en-US" baseline="0"/>
              <a:t> is a more in depth map of some of the routes and pathways you could follow when you leave school</a:t>
            </a:r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E38E5BD-3DB7-4A26-86AB-7C4F8CCD52D8}" type="slidenum">
              <a:rPr lang="en-GB" smtClean="0"/>
              <a:t>6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753380532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Read</a:t>
            </a:r>
            <a:r>
              <a:rPr lang="en-US" baseline="0"/>
              <a:t> text</a:t>
            </a:r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E38E5BD-3DB7-4A26-86AB-7C4F8CCD52D8}" type="slidenum">
              <a:rPr lang="en-GB" smtClean="0"/>
              <a:t>7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854391939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Read text</a:t>
            </a:r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E38E5BD-3DB7-4A26-86AB-7C4F8CCD52D8}" type="slidenum">
              <a:rPr lang="en-GB" smtClean="0"/>
              <a:t>8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034720457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On the day it is important to ask employers questions,</a:t>
            </a:r>
            <a:r>
              <a:rPr lang="en-US" baseline="0"/>
              <a:t> over the next 3 slides I am going to show you some of the questions you could ask and give you time to make note of any of these. </a:t>
            </a:r>
            <a:r>
              <a:rPr lang="en-US" b="0" baseline="0"/>
              <a:t>Read out 2 or 3</a:t>
            </a:r>
            <a:endParaRPr lang="en-GB" b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E38E5BD-3DB7-4A26-86AB-7C4F8CCD52D8}" type="slidenum">
              <a:rPr lang="en-GB" smtClean="0"/>
              <a:t>9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931061325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b="0" baseline="0"/>
              <a:t>Read out 2 or 3</a:t>
            </a:r>
            <a:endParaRPr lang="en-GB" b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E38E5BD-3DB7-4A26-86AB-7C4F8CCD52D8}" type="slidenum">
              <a:rPr lang="en-GB" smtClean="0"/>
              <a:t>10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204196305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Read text</a:t>
            </a:r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E38E5BD-3DB7-4A26-86AB-7C4F8CCD52D8}" type="slidenum">
              <a:rPr lang="en-GB" smtClean="0"/>
              <a:t>11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50259928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13F071B-3517-4667-8663-E53C827482B2}" type="datetimeFigureOut">
              <a:rPr lang="en-GB" smtClean="0"/>
              <a:t>21/10/2025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9309956-3505-4485-BB2E-A4D8FABCDC6D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06624221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13F071B-3517-4667-8663-E53C827482B2}" type="datetimeFigureOut">
              <a:rPr lang="en-GB" smtClean="0"/>
              <a:t>21/10/2025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9309956-3505-4485-BB2E-A4D8FABCDC6D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25239915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13F071B-3517-4667-8663-E53C827482B2}" type="datetimeFigureOut">
              <a:rPr lang="en-GB" smtClean="0"/>
              <a:t>21/10/2025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9309956-3505-4485-BB2E-A4D8FABCDC6D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79254169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13F071B-3517-4667-8663-E53C827482B2}" type="datetimeFigureOut">
              <a:rPr lang="en-GB" smtClean="0"/>
              <a:t>21/10/2025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9309956-3505-4485-BB2E-A4D8FABCDC6D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88116112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13F071B-3517-4667-8663-E53C827482B2}" type="datetimeFigureOut">
              <a:rPr lang="en-GB" smtClean="0"/>
              <a:t>21/10/2025</a:t>
            </a:fld>
            <a:endParaRPr lang="en-GB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9309956-3505-4485-BB2E-A4D8FABCDC6D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12830366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13F071B-3517-4667-8663-E53C827482B2}" type="datetimeFigureOut">
              <a:rPr lang="en-GB" smtClean="0"/>
              <a:t>21/10/2025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9309956-3505-4485-BB2E-A4D8FABCDC6D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54289109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13F071B-3517-4667-8663-E53C827482B2}" type="datetimeFigureOut">
              <a:rPr lang="en-GB" smtClean="0"/>
              <a:t>21/10/2025</a:t>
            </a:fld>
            <a:endParaRPr lang="en-GB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9309956-3505-4485-BB2E-A4D8FABCDC6D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9571564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13F071B-3517-4667-8663-E53C827482B2}" type="datetimeFigureOut">
              <a:rPr lang="en-GB" smtClean="0"/>
              <a:t>21/10/2025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9309956-3505-4485-BB2E-A4D8FABCDC6D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83727064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13F071B-3517-4667-8663-E53C827482B2}" type="datetimeFigureOut">
              <a:rPr lang="en-GB" smtClean="0"/>
              <a:t>21/10/2025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9309956-3505-4485-BB2E-A4D8FABCDC6D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1362636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13F071B-3517-4667-8663-E53C827482B2}" type="datetimeFigureOut">
              <a:rPr lang="en-GB" smtClean="0"/>
              <a:t>21/10/2025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9309956-3505-4485-BB2E-A4D8FABCDC6D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65664868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13F071B-3517-4667-8663-E53C827482B2}" type="datetimeFigureOut">
              <a:rPr lang="en-GB" smtClean="0"/>
              <a:t>21/10/2025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9309956-3505-4485-BB2E-A4D8FABCDC6D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14657715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13F071B-3517-4667-8663-E53C827482B2}" type="datetimeFigureOut">
              <a:rPr lang="en-GB" smtClean="0"/>
              <a:t>21/10/2025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9309956-3505-4485-BB2E-A4D8FABCDC6D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39375436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9.png"/><Relationship Id="rId4" Type="http://schemas.openxmlformats.org/officeDocument/2006/relationships/image" Target="../media/image8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1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2.png"/><Relationship Id="rId4" Type="http://schemas.openxmlformats.org/officeDocument/2006/relationships/image" Target="../media/image1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2.png"/><Relationship Id="rId4" Type="http://schemas.openxmlformats.org/officeDocument/2006/relationships/image" Target="../media/image1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8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8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7" Type="http://schemas.openxmlformats.org/officeDocument/2006/relationships/hyperlink" Target="https://www.myworldofwork.co.uk/" TargetMode="External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.xml"/><Relationship Id="rId6" Type="http://schemas.openxmlformats.org/officeDocument/2006/relationships/hyperlink" Target="https://www.apprenticeships.scot/" TargetMode="External"/><Relationship Id="rId5" Type="http://schemas.openxmlformats.org/officeDocument/2006/relationships/image" Target="../media/image2.png"/><Relationship Id="rId4" Type="http://schemas.openxmlformats.org/officeDocument/2006/relationships/image" Target="../media/image1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71A4C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600927" y="-245153"/>
            <a:ext cx="13063654" cy="7348306"/>
          </a:xfrm>
          <a:prstGeom prst="rect">
            <a:avLst/>
          </a:prstGeom>
        </p:spPr>
      </p:pic>
      <p:pic>
        <p:nvPicPr>
          <p:cNvPr id="9" name="Picture 8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40196" y="4366894"/>
            <a:ext cx="3581407" cy="765812"/>
          </a:xfrm>
          <a:prstGeom prst="rect">
            <a:avLst/>
          </a:prstGeom>
        </p:spPr>
      </p:pic>
      <p:sp>
        <p:nvSpPr>
          <p:cNvPr id="10" name="TextBox 9"/>
          <p:cNvSpPr txBox="1"/>
          <p:nvPr/>
        </p:nvSpPr>
        <p:spPr>
          <a:xfrm>
            <a:off x="838200" y="1316083"/>
            <a:ext cx="10515600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5400" b="1" dirty="0">
                <a:solidFill>
                  <a:srgbClr val="71A4C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Preparing for Midlothian</a:t>
            </a:r>
          </a:p>
          <a:p>
            <a:pPr algn="ctr"/>
            <a:r>
              <a:rPr lang="en-GB" sz="5400" b="1" dirty="0">
                <a:solidFill>
                  <a:srgbClr val="71A4C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Spotlight Sessions </a:t>
            </a:r>
          </a:p>
        </p:txBody>
      </p:sp>
    </p:spTree>
    <p:extLst>
      <p:ext uri="{BB962C8B-B14F-4D97-AF65-F5344CB8AC3E}">
        <p14:creationId xmlns:p14="http://schemas.microsoft.com/office/powerpoint/2010/main" val="301044017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237" t="8081" r="46843" b="33781"/>
          <a:stretch/>
        </p:blipFill>
        <p:spPr>
          <a:xfrm>
            <a:off x="1230086" y="977899"/>
            <a:ext cx="9775371" cy="5791202"/>
          </a:xfrm>
          <a:prstGeom prst="rect">
            <a:avLst/>
          </a:prstGeom>
        </p:spPr>
      </p:pic>
      <p:pic>
        <p:nvPicPr>
          <p:cNvPr id="8" name="Picture 7"/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64877" b="8151"/>
          <a:stretch/>
        </p:blipFill>
        <p:spPr>
          <a:xfrm>
            <a:off x="-1280843" y="-68205"/>
            <a:ext cx="15234511" cy="2311400"/>
          </a:xfrm>
          <a:prstGeom prst="rect">
            <a:avLst/>
          </a:prstGeom>
        </p:spPr>
      </p:pic>
      <p:sp>
        <p:nvSpPr>
          <p:cNvPr id="10" name="TextBox 9"/>
          <p:cNvSpPr txBox="1"/>
          <p:nvPr/>
        </p:nvSpPr>
        <p:spPr>
          <a:xfrm>
            <a:off x="675843" y="654734"/>
            <a:ext cx="105156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What are the Midlothian Spotlight Sessions? </a:t>
            </a:r>
            <a:endParaRPr lang="en-GB" sz="360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1687286" y="2132861"/>
            <a:ext cx="8382000" cy="449809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b="1" dirty="0"/>
              <a:t>The Midlothian Spotlight Career Sessions are a series of career-themed events across Midlothian High schools to help students explore diverse career pathways and connect with employers.</a:t>
            </a:r>
          </a:p>
          <a:p>
            <a:endParaRPr lang="en-US" sz="2000" dirty="0"/>
          </a:p>
          <a:p>
            <a:r>
              <a:rPr lang="en-US" sz="2000" dirty="0"/>
              <a:t>These sessions are part of the </a:t>
            </a:r>
            <a:r>
              <a:rPr lang="en-US" sz="2000" i="1" dirty="0"/>
              <a:t>Developing the Young Workforce (DYW)</a:t>
            </a:r>
            <a:r>
              <a:rPr lang="en-US" sz="2000" dirty="0"/>
              <a:t> initiative and are designed to inspire and inform S4–S6 pupils about future opportunities. </a:t>
            </a:r>
          </a:p>
          <a:p>
            <a:endParaRPr lang="en-US" sz="2000" dirty="0"/>
          </a:p>
          <a:p>
            <a:r>
              <a:rPr lang="en-US" sz="2000" dirty="0"/>
              <a:t>🎯 Purpose and Audience</a:t>
            </a:r>
          </a:p>
          <a:p>
            <a:r>
              <a:rPr lang="en-US" sz="2000" b="1" dirty="0"/>
              <a:t>Targeted at S4–S6 students</a:t>
            </a:r>
            <a:r>
              <a:rPr lang="en-US" sz="2000" dirty="0"/>
              <a:t> in all Midlothian High schools.</a:t>
            </a:r>
          </a:p>
          <a:p>
            <a:r>
              <a:rPr lang="en-US" sz="2000" dirty="0"/>
              <a:t>Aims to </a:t>
            </a:r>
            <a:r>
              <a:rPr lang="en-US" sz="2000" b="1" dirty="0"/>
              <a:t>showcase career options</a:t>
            </a:r>
            <a:r>
              <a:rPr lang="en-US" sz="2000" dirty="0"/>
              <a:t> across various sectors and help students align their interests and strengths with potential pathways. Pupils/Parents can attend any of the events across the region</a:t>
            </a:r>
          </a:p>
          <a:p>
            <a:pPr algn="ctr">
              <a:lnSpc>
                <a:spcPct val="150000"/>
              </a:lnSpc>
            </a:pPr>
            <a:endParaRPr lang="en-GB" sz="2000" dirty="0">
              <a:solidFill>
                <a:srgbClr val="142B54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37628021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>
            <a:extLst>
              <a:ext uri="{FF2B5EF4-FFF2-40B4-BE49-F238E27FC236}">
                <a16:creationId xmlns:a16="http://schemas.microsoft.com/office/drawing/2014/main" id="{42A4FC2C-047E-45A5-965D-8E1E3BF09BC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1524" y="0"/>
            <a:ext cx="12188952" cy="685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pic>
        <p:nvPicPr>
          <p:cNvPr id="4" name="Picture 3" descr="A poster of a doctor&#10;&#10;AI-generated content may be incorrect.">
            <a:extLst>
              <a:ext uri="{FF2B5EF4-FFF2-40B4-BE49-F238E27FC236}">
                <a16:creationId xmlns:a16="http://schemas.microsoft.com/office/drawing/2014/main" id="{183E2144-70C4-9D18-4E21-F16B0266C600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11465" y="378308"/>
            <a:ext cx="4313678" cy="6101383"/>
          </a:xfrm>
          <a:prstGeom prst="rect">
            <a:avLst/>
          </a:prstGeom>
        </p:spPr>
      </p:pic>
      <p:pic>
        <p:nvPicPr>
          <p:cNvPr id="9" name="Picture 8" descr="A poster of a painting workshop&#10;&#10;AI-generated content may be incorrect.">
            <a:extLst>
              <a:ext uri="{FF2B5EF4-FFF2-40B4-BE49-F238E27FC236}">
                <a16:creationId xmlns:a16="http://schemas.microsoft.com/office/drawing/2014/main" id="{17375C3C-6142-7271-9E1B-E5CDAAE6C959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66857" y="378307"/>
            <a:ext cx="4313678" cy="610138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5220265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11AB87CA-2B51-8E73-7EA9-C3B706BE967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889209" y="405861"/>
            <a:ext cx="4323077" cy="6123020"/>
          </a:xfrm>
          <a:prstGeom prst="rect">
            <a:avLst/>
          </a:prstGeom>
        </p:spPr>
      </p:pic>
      <p:pic>
        <p:nvPicPr>
          <p:cNvPr id="4" name="Picture 3" descr="A screen shot of a cell phone&#10;&#10;AI-generated content may be incorrect.">
            <a:extLst>
              <a:ext uri="{FF2B5EF4-FFF2-40B4-BE49-F238E27FC236}">
                <a16:creationId xmlns:a16="http://schemas.microsoft.com/office/drawing/2014/main" id="{5E6B2BC4-755D-268F-4B4A-80B250F63FA6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10343" y="414200"/>
            <a:ext cx="4323079" cy="611468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4116639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142B54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extBox 9"/>
          <p:cNvSpPr txBox="1"/>
          <p:nvPr/>
        </p:nvSpPr>
        <p:spPr>
          <a:xfrm>
            <a:off x="675843" y="707492"/>
            <a:ext cx="105156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What pathways are available to you?</a:t>
            </a:r>
            <a:endParaRPr lang="en-GB" sz="320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471189" y="717889"/>
            <a:ext cx="2727289" cy="583176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742" r="10728"/>
          <a:stretch/>
        </p:blipFill>
        <p:spPr>
          <a:xfrm>
            <a:off x="408973" y="1586018"/>
            <a:ext cx="3657601" cy="2619914"/>
          </a:xfrm>
          <a:prstGeom prst="rect">
            <a:avLst/>
          </a:prstGeom>
        </p:spPr>
      </p:pic>
      <p:pic>
        <p:nvPicPr>
          <p:cNvPr id="12" name="Picture 11"/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742" r="10728"/>
          <a:stretch/>
        </p:blipFill>
        <p:spPr>
          <a:xfrm>
            <a:off x="4284650" y="1586018"/>
            <a:ext cx="3657601" cy="2619914"/>
          </a:xfrm>
          <a:prstGeom prst="rect">
            <a:avLst/>
          </a:prstGeom>
        </p:spPr>
      </p:pic>
      <p:pic>
        <p:nvPicPr>
          <p:cNvPr id="13" name="Picture 12"/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742" r="10728"/>
          <a:stretch/>
        </p:blipFill>
        <p:spPr>
          <a:xfrm>
            <a:off x="408973" y="3971573"/>
            <a:ext cx="3657601" cy="2619914"/>
          </a:xfrm>
          <a:prstGeom prst="rect">
            <a:avLst/>
          </a:prstGeom>
        </p:spPr>
      </p:pic>
      <p:pic>
        <p:nvPicPr>
          <p:cNvPr id="14" name="Picture 13"/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742" r="10728"/>
          <a:stretch/>
        </p:blipFill>
        <p:spPr>
          <a:xfrm>
            <a:off x="8261150" y="3971573"/>
            <a:ext cx="3657601" cy="2619914"/>
          </a:xfrm>
          <a:prstGeom prst="rect">
            <a:avLst/>
          </a:prstGeom>
        </p:spPr>
      </p:pic>
      <p:pic>
        <p:nvPicPr>
          <p:cNvPr id="15" name="Picture 14"/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742" r="10728"/>
          <a:stretch/>
        </p:blipFill>
        <p:spPr>
          <a:xfrm>
            <a:off x="8153266" y="1586018"/>
            <a:ext cx="3657601" cy="2619914"/>
          </a:xfrm>
          <a:prstGeom prst="rect">
            <a:avLst/>
          </a:prstGeom>
        </p:spPr>
      </p:pic>
      <p:sp>
        <p:nvSpPr>
          <p:cNvPr id="17" name="TextBox 16"/>
          <p:cNvSpPr txBox="1"/>
          <p:nvPr/>
        </p:nvSpPr>
        <p:spPr>
          <a:xfrm>
            <a:off x="516857" y="2230728"/>
            <a:ext cx="3441832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dirty="0">
                <a:solidFill>
                  <a:srgbClr val="71A4C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Foundation Apprenticeships offered in school</a:t>
            </a:r>
            <a:endParaRPr lang="en-GB" sz="2800" dirty="0">
              <a:solidFill>
                <a:srgbClr val="71A4CF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8" name="TextBox 17"/>
          <p:cNvSpPr txBox="1"/>
          <p:nvPr/>
        </p:nvSpPr>
        <p:spPr>
          <a:xfrm>
            <a:off x="4392534" y="2418920"/>
            <a:ext cx="3441832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dirty="0">
                <a:solidFill>
                  <a:srgbClr val="71A4C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Modern Apprenticeships</a:t>
            </a:r>
            <a:endParaRPr lang="en-GB" sz="2800" dirty="0">
              <a:solidFill>
                <a:srgbClr val="71A4CF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9" name="TextBox 18"/>
          <p:cNvSpPr txBox="1"/>
          <p:nvPr/>
        </p:nvSpPr>
        <p:spPr>
          <a:xfrm>
            <a:off x="8261150" y="2634363"/>
            <a:ext cx="3441832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dirty="0">
                <a:solidFill>
                  <a:srgbClr val="71A4C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Graduate Apprenticeships</a:t>
            </a:r>
            <a:endParaRPr lang="en-GB" sz="2800" dirty="0">
              <a:solidFill>
                <a:srgbClr val="71A4CF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0" name="TextBox 19"/>
          <p:cNvSpPr txBox="1"/>
          <p:nvPr/>
        </p:nvSpPr>
        <p:spPr>
          <a:xfrm>
            <a:off x="516857" y="5019920"/>
            <a:ext cx="3441832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dirty="0">
                <a:solidFill>
                  <a:srgbClr val="71A4C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College &amp; University Courses</a:t>
            </a:r>
            <a:endParaRPr lang="en-GB" sz="2800" dirty="0">
              <a:solidFill>
                <a:srgbClr val="71A4CF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5E950727-B0D4-800A-FB0E-38D5D33CFE01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338488" y="4879340"/>
            <a:ext cx="3444539" cy="74987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1620347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0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5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8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3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6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1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4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9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" grpId="0"/>
      <p:bldP spid="18" grpId="0"/>
      <p:bldP spid="19" grpId="0"/>
      <p:bldP spid="20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extBox 9"/>
          <p:cNvSpPr txBox="1"/>
          <p:nvPr/>
        </p:nvSpPr>
        <p:spPr>
          <a:xfrm>
            <a:off x="675843" y="689240"/>
            <a:ext cx="105156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>
                <a:solidFill>
                  <a:srgbClr val="142B5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What pathways are available to you?</a:t>
            </a:r>
            <a:endParaRPr lang="en-GB" sz="3200">
              <a:solidFill>
                <a:srgbClr val="142B54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412921" y="683319"/>
            <a:ext cx="2778522" cy="593540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A8A17CD3-9786-14CA-88BA-07CE7AB61805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l="11413" t="29217" r="11413" b="3585"/>
          <a:stretch/>
        </p:blipFill>
        <p:spPr>
          <a:xfrm>
            <a:off x="3117011" y="2223771"/>
            <a:ext cx="8387205" cy="4108019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A0EAE29F-3988-B3AA-6ACE-119545D3B513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l="69687" b="75200"/>
          <a:stretch/>
        </p:blipFill>
        <p:spPr>
          <a:xfrm>
            <a:off x="675843" y="1562190"/>
            <a:ext cx="3103598" cy="1428302"/>
          </a:xfrm>
          <a:prstGeom prst="rect">
            <a:avLst/>
          </a:prstGeom>
          <a:solidFill>
            <a:srgbClr val="1E285C"/>
          </a:solidFill>
        </p:spPr>
      </p:pic>
    </p:spTree>
    <p:extLst>
      <p:ext uri="{BB962C8B-B14F-4D97-AF65-F5344CB8AC3E}">
        <p14:creationId xmlns:p14="http://schemas.microsoft.com/office/powerpoint/2010/main" val="2227934529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237" t="8081" r="46843" b="33781"/>
          <a:stretch/>
        </p:blipFill>
        <p:spPr>
          <a:xfrm>
            <a:off x="-38100" y="1054100"/>
            <a:ext cx="12230100" cy="5867400"/>
          </a:xfrm>
          <a:prstGeom prst="rect">
            <a:avLst/>
          </a:prstGeom>
        </p:spPr>
      </p:pic>
      <p:pic>
        <p:nvPicPr>
          <p:cNvPr id="8" name="Picture 7"/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64877" b="8151"/>
          <a:stretch/>
        </p:blipFill>
        <p:spPr>
          <a:xfrm>
            <a:off x="-1670912" y="-12700"/>
            <a:ext cx="15234511" cy="2311400"/>
          </a:xfrm>
          <a:prstGeom prst="rect">
            <a:avLst/>
          </a:prstGeom>
        </p:spPr>
      </p:pic>
      <p:sp>
        <p:nvSpPr>
          <p:cNvPr id="10" name="TextBox 9"/>
          <p:cNvSpPr txBox="1"/>
          <p:nvPr/>
        </p:nvSpPr>
        <p:spPr>
          <a:xfrm>
            <a:off x="675843" y="754382"/>
            <a:ext cx="105156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What should you do before ?</a:t>
            </a:r>
            <a:endParaRPr lang="en-GB" sz="280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471189" y="717889"/>
            <a:ext cx="2727289" cy="583176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671008" y="2449002"/>
            <a:ext cx="10741127" cy="3244158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pPr marL="342900" indent="-3429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sz="2800" dirty="0">
                <a:solidFill>
                  <a:srgbClr val="142B54"/>
                </a:solidFill>
                <a:latin typeface="Arial"/>
                <a:cs typeface="Arial"/>
              </a:rPr>
              <a:t>Prepare key questions you would like to ask</a:t>
            </a:r>
          </a:p>
          <a:p>
            <a:pPr marL="342900" indent="-3429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sz="2800" dirty="0">
                <a:solidFill>
                  <a:srgbClr val="142B54"/>
                </a:solidFill>
                <a:latin typeface="Arial"/>
                <a:cs typeface="Arial"/>
              </a:rPr>
              <a:t>Think about your interests: Which opportunities match your skills or passions?</a:t>
            </a:r>
          </a:p>
          <a:p>
            <a:pPr marL="342900" indent="-3429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sz="2800" dirty="0">
                <a:solidFill>
                  <a:srgbClr val="142B54"/>
                </a:solidFill>
                <a:latin typeface="Arial"/>
                <a:cs typeface="Arial"/>
              </a:rPr>
              <a:t>Select key exhibitors you would like to speak to</a:t>
            </a:r>
            <a:endParaRPr lang="en-US" sz="2800" dirty="0">
              <a:ea typeface="Calibri"/>
              <a:cs typeface="Calibri"/>
            </a:endParaRPr>
          </a:p>
          <a:p>
            <a:pPr marL="342900" indent="-3429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sz="2800" dirty="0">
                <a:solidFill>
                  <a:srgbClr val="142B54"/>
                </a:solidFill>
                <a:latin typeface="Arial"/>
                <a:cs typeface="Arial"/>
              </a:rPr>
              <a:t>Decide which ‘insight career talks’ you’ll attend</a:t>
            </a:r>
            <a:endParaRPr lang="en-GB" sz="2800" dirty="0">
              <a:solidFill>
                <a:srgbClr val="142B54"/>
              </a:solidFill>
              <a:latin typeface="Arial"/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226304544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237" t="8081" r="46843" b="33781"/>
          <a:stretch/>
        </p:blipFill>
        <p:spPr>
          <a:xfrm>
            <a:off x="-88490" y="1054100"/>
            <a:ext cx="12301808" cy="5867400"/>
          </a:xfrm>
          <a:prstGeom prst="rect">
            <a:avLst/>
          </a:prstGeom>
        </p:spPr>
      </p:pic>
      <p:pic>
        <p:nvPicPr>
          <p:cNvPr id="8" name="Picture 7"/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64877" b="8151"/>
          <a:stretch/>
        </p:blipFill>
        <p:spPr>
          <a:xfrm>
            <a:off x="-1670912" y="-12700"/>
            <a:ext cx="15234511" cy="2311400"/>
          </a:xfrm>
          <a:prstGeom prst="rect">
            <a:avLst/>
          </a:prstGeom>
        </p:spPr>
      </p:pic>
      <p:sp>
        <p:nvSpPr>
          <p:cNvPr id="10" name="TextBox 9"/>
          <p:cNvSpPr txBox="1"/>
          <p:nvPr/>
        </p:nvSpPr>
        <p:spPr>
          <a:xfrm>
            <a:off x="675843" y="713350"/>
            <a:ext cx="105156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What should you do at the event?</a:t>
            </a:r>
            <a:endParaRPr lang="en-GB" sz="320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471189" y="717889"/>
            <a:ext cx="2727289" cy="583176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725437" y="2478496"/>
            <a:ext cx="10741127" cy="3347840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pPr marL="342900" indent="-3429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sz="2400" dirty="0">
                <a:solidFill>
                  <a:srgbClr val="142B54"/>
                </a:solidFill>
                <a:latin typeface="Arial"/>
                <a:cs typeface="Arial"/>
              </a:rPr>
              <a:t>Visit the exhibitors you're most keen to speak to first</a:t>
            </a:r>
          </a:p>
          <a:p>
            <a:pPr marL="342900" indent="-3429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sz="2400" dirty="0">
                <a:solidFill>
                  <a:srgbClr val="142B54"/>
                </a:solidFill>
                <a:latin typeface="Arial"/>
                <a:cs typeface="Arial"/>
              </a:rPr>
              <a:t>Talk to exhibitors you hadn’t considered before</a:t>
            </a:r>
          </a:p>
          <a:p>
            <a:pPr marL="342900" indent="-3429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sz="2400" dirty="0">
                <a:solidFill>
                  <a:srgbClr val="142B54"/>
                </a:solidFill>
                <a:latin typeface="Arial"/>
                <a:ea typeface="+mn-lt"/>
                <a:cs typeface="+mn-lt"/>
              </a:rPr>
              <a:t>Find out from the employer how to stay informed about new opportunities</a:t>
            </a:r>
            <a:r>
              <a:rPr lang="en-US" sz="2400" dirty="0">
                <a:solidFill>
                  <a:srgbClr val="142B54"/>
                </a:solidFill>
                <a:latin typeface="Arial"/>
                <a:cs typeface="Calibri"/>
              </a:rPr>
              <a:t> with them</a:t>
            </a:r>
            <a:r>
              <a:rPr lang="en-US" sz="2400" dirty="0">
                <a:solidFill>
                  <a:srgbClr val="142B54"/>
                </a:solidFill>
                <a:latin typeface="Arial"/>
                <a:cs typeface="Arial"/>
              </a:rPr>
              <a:t> </a:t>
            </a:r>
            <a:endParaRPr lang="en-US" sz="2400" dirty="0">
              <a:solidFill>
                <a:srgbClr val="142B54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342900" indent="-3429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sz="2400" dirty="0">
                <a:solidFill>
                  <a:srgbClr val="142B54"/>
                </a:solidFill>
                <a:latin typeface="Arial"/>
                <a:cs typeface="Arial"/>
              </a:rPr>
              <a:t>Ask questions</a:t>
            </a:r>
          </a:p>
          <a:p>
            <a:pPr marL="342900" indent="-3429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sz="2400" dirty="0">
                <a:solidFill>
                  <a:srgbClr val="142B54"/>
                </a:solidFill>
                <a:latin typeface="Arial"/>
                <a:cs typeface="Arial"/>
              </a:rPr>
              <a:t>Take notes: Jot down which employers or roles stood out to you and why</a:t>
            </a:r>
          </a:p>
        </p:txBody>
      </p:sp>
    </p:spTree>
    <p:extLst>
      <p:ext uri="{BB962C8B-B14F-4D97-AF65-F5344CB8AC3E}">
        <p14:creationId xmlns:p14="http://schemas.microsoft.com/office/powerpoint/2010/main" val="333639039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142B54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extBox 9"/>
          <p:cNvSpPr txBox="1"/>
          <p:nvPr/>
        </p:nvSpPr>
        <p:spPr>
          <a:xfrm>
            <a:off x="675843" y="654734"/>
            <a:ext cx="105156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What questions should you ask?</a:t>
            </a:r>
            <a:endParaRPr lang="en-GB" sz="360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471189" y="717889"/>
            <a:ext cx="2727289" cy="583176"/>
          </a:xfrm>
          <a:prstGeom prst="rect">
            <a:avLst/>
          </a:prstGeom>
        </p:spPr>
      </p:pic>
      <p:pic>
        <p:nvPicPr>
          <p:cNvPr id="11" name="Picture 10"/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742" r="10728"/>
          <a:stretch/>
        </p:blipFill>
        <p:spPr>
          <a:xfrm>
            <a:off x="408973" y="1586018"/>
            <a:ext cx="3657601" cy="2619914"/>
          </a:xfrm>
          <a:prstGeom prst="rect">
            <a:avLst/>
          </a:prstGeom>
        </p:spPr>
      </p:pic>
      <p:pic>
        <p:nvPicPr>
          <p:cNvPr id="12" name="Picture 11"/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742" r="10728"/>
          <a:stretch/>
        </p:blipFill>
        <p:spPr>
          <a:xfrm>
            <a:off x="4284650" y="1586018"/>
            <a:ext cx="3657601" cy="2619914"/>
          </a:xfrm>
          <a:prstGeom prst="rect">
            <a:avLst/>
          </a:prstGeom>
        </p:spPr>
      </p:pic>
      <p:pic>
        <p:nvPicPr>
          <p:cNvPr id="13" name="Picture 12"/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742" r="10728"/>
          <a:stretch/>
        </p:blipFill>
        <p:spPr>
          <a:xfrm>
            <a:off x="408973" y="3971573"/>
            <a:ext cx="3657601" cy="2619914"/>
          </a:xfrm>
          <a:prstGeom prst="rect">
            <a:avLst/>
          </a:prstGeom>
        </p:spPr>
      </p:pic>
      <p:pic>
        <p:nvPicPr>
          <p:cNvPr id="14" name="Picture 13"/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742" r="10728"/>
          <a:stretch/>
        </p:blipFill>
        <p:spPr>
          <a:xfrm>
            <a:off x="4284650" y="3971573"/>
            <a:ext cx="3657601" cy="2619914"/>
          </a:xfrm>
          <a:prstGeom prst="rect">
            <a:avLst/>
          </a:prstGeom>
        </p:spPr>
      </p:pic>
      <p:pic>
        <p:nvPicPr>
          <p:cNvPr id="15" name="Picture 14"/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742" r="10728"/>
          <a:stretch/>
        </p:blipFill>
        <p:spPr>
          <a:xfrm>
            <a:off x="8153266" y="1586018"/>
            <a:ext cx="3657601" cy="2619914"/>
          </a:xfrm>
          <a:prstGeom prst="rect">
            <a:avLst/>
          </a:prstGeom>
        </p:spPr>
      </p:pic>
      <p:pic>
        <p:nvPicPr>
          <p:cNvPr id="16" name="Picture 15"/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742" r="10728"/>
          <a:stretch/>
        </p:blipFill>
        <p:spPr>
          <a:xfrm>
            <a:off x="8153266" y="3971573"/>
            <a:ext cx="3657601" cy="2619914"/>
          </a:xfrm>
          <a:prstGeom prst="rect">
            <a:avLst/>
          </a:prstGeom>
        </p:spPr>
      </p:pic>
      <p:sp>
        <p:nvSpPr>
          <p:cNvPr id="17" name="TextBox 16"/>
          <p:cNvSpPr txBox="1"/>
          <p:nvPr/>
        </p:nvSpPr>
        <p:spPr>
          <a:xfrm>
            <a:off x="644810" y="2116960"/>
            <a:ext cx="3143419" cy="1200329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pPr algn="ctr"/>
            <a:endParaRPr lang="en-US" sz="2400" dirty="0">
              <a:solidFill>
                <a:schemeClr val="bg1"/>
              </a:solidFill>
              <a:latin typeface="Arial"/>
              <a:cs typeface="Arial"/>
            </a:endParaRPr>
          </a:p>
          <a:p>
            <a:pPr algn="ctr"/>
            <a:r>
              <a:rPr lang="en-US" sz="2400" dirty="0">
                <a:solidFill>
                  <a:schemeClr val="bg1"/>
                </a:solidFill>
                <a:latin typeface="Arial"/>
                <a:cs typeface="Arial"/>
              </a:rPr>
              <a:t>What does your business do?</a:t>
            </a:r>
            <a:endParaRPr lang="en-GB" sz="2400" dirty="0">
              <a:solidFill>
                <a:schemeClr val="bg1"/>
              </a:solidFill>
              <a:latin typeface="Arial"/>
              <a:cs typeface="Arial"/>
            </a:endParaRPr>
          </a:p>
        </p:txBody>
      </p:sp>
      <p:sp>
        <p:nvSpPr>
          <p:cNvPr id="18" name="TextBox 17"/>
          <p:cNvSpPr txBox="1"/>
          <p:nvPr/>
        </p:nvSpPr>
        <p:spPr>
          <a:xfrm>
            <a:off x="4594415" y="2418918"/>
            <a:ext cx="3033237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What is your job role?</a:t>
            </a:r>
            <a:endParaRPr lang="en-GB" sz="280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9" name="TextBox 18"/>
          <p:cNvSpPr txBox="1"/>
          <p:nvPr/>
        </p:nvSpPr>
        <p:spPr>
          <a:xfrm>
            <a:off x="8530510" y="2418917"/>
            <a:ext cx="2903111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Do I need to go to College or University?</a:t>
            </a:r>
            <a:endParaRPr lang="en-GB" sz="280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0" name="TextBox 19"/>
          <p:cNvSpPr txBox="1"/>
          <p:nvPr/>
        </p:nvSpPr>
        <p:spPr>
          <a:xfrm>
            <a:off x="516857" y="4804476"/>
            <a:ext cx="3441832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What is the best part of your job?</a:t>
            </a:r>
            <a:endParaRPr lang="en-GB" sz="280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1" name="TextBox 20"/>
          <p:cNvSpPr txBox="1"/>
          <p:nvPr/>
        </p:nvSpPr>
        <p:spPr>
          <a:xfrm>
            <a:off x="4579666" y="4490885"/>
            <a:ext cx="3062734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2400" dirty="0">
                <a:solidFill>
                  <a:schemeClr val="bg1"/>
                </a:solidFill>
                <a:latin typeface="Arial"/>
                <a:cs typeface="Arial"/>
              </a:rPr>
              <a:t>What specific subjects and what level of Maths &amp; English do I need?</a:t>
            </a:r>
          </a:p>
          <a:p>
            <a:pPr algn="ctr"/>
            <a:r>
              <a:rPr lang="en-US" sz="24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?</a:t>
            </a:r>
            <a:endParaRPr lang="en-GB" sz="240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09FC744D-3E29-D7EE-D1AE-6A46D2940411}"/>
              </a:ext>
            </a:extLst>
          </p:cNvPr>
          <p:cNvSpPr txBox="1"/>
          <p:nvPr/>
        </p:nvSpPr>
        <p:spPr>
          <a:xfrm>
            <a:off x="8604600" y="4801347"/>
            <a:ext cx="2754925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Do you offer apprenticeships</a:t>
            </a:r>
            <a:endParaRPr lang="en-GB" sz="280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537541461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142B54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extBox 9"/>
          <p:cNvSpPr txBox="1"/>
          <p:nvPr/>
        </p:nvSpPr>
        <p:spPr>
          <a:xfrm>
            <a:off x="675843" y="654734"/>
            <a:ext cx="105156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What questions should you ask?</a:t>
            </a:r>
            <a:endParaRPr lang="en-GB" sz="360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471189" y="717889"/>
            <a:ext cx="2727289" cy="583176"/>
          </a:xfrm>
          <a:prstGeom prst="rect">
            <a:avLst/>
          </a:prstGeom>
        </p:spPr>
      </p:pic>
      <p:pic>
        <p:nvPicPr>
          <p:cNvPr id="11" name="Picture 10"/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742" r="10728"/>
          <a:stretch/>
        </p:blipFill>
        <p:spPr>
          <a:xfrm>
            <a:off x="408973" y="1586018"/>
            <a:ext cx="3657601" cy="2619914"/>
          </a:xfrm>
          <a:prstGeom prst="rect">
            <a:avLst/>
          </a:prstGeom>
        </p:spPr>
      </p:pic>
      <p:pic>
        <p:nvPicPr>
          <p:cNvPr id="12" name="Picture 11"/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742" r="10728"/>
          <a:stretch/>
        </p:blipFill>
        <p:spPr>
          <a:xfrm>
            <a:off x="4284650" y="1586018"/>
            <a:ext cx="3657601" cy="2619914"/>
          </a:xfrm>
          <a:prstGeom prst="rect">
            <a:avLst/>
          </a:prstGeom>
        </p:spPr>
      </p:pic>
      <p:pic>
        <p:nvPicPr>
          <p:cNvPr id="13" name="Picture 12"/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742" r="10728"/>
          <a:stretch/>
        </p:blipFill>
        <p:spPr>
          <a:xfrm>
            <a:off x="408973" y="3971573"/>
            <a:ext cx="3657601" cy="2619914"/>
          </a:xfrm>
          <a:prstGeom prst="rect">
            <a:avLst/>
          </a:prstGeom>
        </p:spPr>
      </p:pic>
      <p:pic>
        <p:nvPicPr>
          <p:cNvPr id="14" name="Picture 13"/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742" r="10728"/>
          <a:stretch/>
        </p:blipFill>
        <p:spPr>
          <a:xfrm>
            <a:off x="4284650" y="3971573"/>
            <a:ext cx="3657601" cy="2619914"/>
          </a:xfrm>
          <a:prstGeom prst="rect">
            <a:avLst/>
          </a:prstGeom>
        </p:spPr>
      </p:pic>
      <p:pic>
        <p:nvPicPr>
          <p:cNvPr id="15" name="Picture 14"/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742" r="10728"/>
          <a:stretch/>
        </p:blipFill>
        <p:spPr>
          <a:xfrm>
            <a:off x="8153266" y="1586018"/>
            <a:ext cx="3657601" cy="2619914"/>
          </a:xfrm>
          <a:prstGeom prst="rect">
            <a:avLst/>
          </a:prstGeom>
        </p:spPr>
      </p:pic>
      <p:pic>
        <p:nvPicPr>
          <p:cNvPr id="16" name="Picture 15"/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742" r="10728"/>
          <a:stretch/>
        </p:blipFill>
        <p:spPr>
          <a:xfrm>
            <a:off x="8153266" y="3971573"/>
            <a:ext cx="3657601" cy="2619914"/>
          </a:xfrm>
          <a:prstGeom prst="rect">
            <a:avLst/>
          </a:prstGeom>
        </p:spPr>
      </p:pic>
      <p:sp>
        <p:nvSpPr>
          <p:cNvPr id="17" name="TextBox 16"/>
          <p:cNvSpPr txBox="1"/>
          <p:nvPr/>
        </p:nvSpPr>
        <p:spPr>
          <a:xfrm>
            <a:off x="721479" y="2295805"/>
            <a:ext cx="3032588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What qualities do you look for to work for your company?</a:t>
            </a:r>
            <a:endParaRPr lang="en-GB" sz="240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ctr"/>
            <a:endParaRPr lang="en-GB" sz="240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8" name="TextBox 17"/>
          <p:cNvSpPr txBox="1"/>
          <p:nvPr/>
        </p:nvSpPr>
        <p:spPr>
          <a:xfrm>
            <a:off x="4594415" y="2418918"/>
            <a:ext cx="3033237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What skills do you look for?</a:t>
            </a:r>
            <a:endParaRPr lang="en-GB" sz="280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9" name="TextBox 18"/>
          <p:cNvSpPr txBox="1"/>
          <p:nvPr/>
        </p:nvSpPr>
        <p:spPr>
          <a:xfrm>
            <a:off x="8530510" y="2418917"/>
            <a:ext cx="2903111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Do you offer work experience?</a:t>
            </a:r>
            <a:endParaRPr lang="en-GB" sz="240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0" name="TextBox 19"/>
          <p:cNvSpPr txBox="1"/>
          <p:nvPr/>
        </p:nvSpPr>
        <p:spPr>
          <a:xfrm>
            <a:off x="668346" y="4387384"/>
            <a:ext cx="3316453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endParaRPr lang="en-US" sz="240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ctr"/>
            <a:r>
              <a:rPr lang="en-US" sz="24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What advice would you offer about starting a career in your sector</a:t>
            </a:r>
            <a:endParaRPr lang="en-GB" sz="240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1" name="TextBox 20"/>
          <p:cNvSpPr txBox="1"/>
          <p:nvPr/>
        </p:nvSpPr>
        <p:spPr>
          <a:xfrm>
            <a:off x="4579666" y="4681362"/>
            <a:ext cx="3062734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What pathway did you follow when you left school?</a:t>
            </a:r>
            <a:endParaRPr lang="en-GB" sz="240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2" name="TextBox 21"/>
          <p:cNvSpPr txBox="1"/>
          <p:nvPr/>
        </p:nvSpPr>
        <p:spPr>
          <a:xfrm>
            <a:off x="8604602" y="4773694"/>
            <a:ext cx="2754925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0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How many different jobs are available in your industry?</a:t>
            </a:r>
            <a:endParaRPr lang="en-GB" sz="200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058722439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237" t="8081" r="46843" b="33781"/>
          <a:stretch/>
        </p:blipFill>
        <p:spPr>
          <a:xfrm>
            <a:off x="-38100" y="1054100"/>
            <a:ext cx="12298926" cy="5867400"/>
          </a:xfrm>
          <a:prstGeom prst="rect">
            <a:avLst/>
          </a:prstGeom>
        </p:spPr>
      </p:pic>
      <p:pic>
        <p:nvPicPr>
          <p:cNvPr id="8" name="Picture 7"/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64877" b="8151"/>
          <a:stretch/>
        </p:blipFill>
        <p:spPr>
          <a:xfrm>
            <a:off x="-1670912" y="-12700"/>
            <a:ext cx="15234511" cy="2311400"/>
          </a:xfrm>
          <a:prstGeom prst="rect">
            <a:avLst/>
          </a:prstGeom>
        </p:spPr>
      </p:pic>
      <p:sp>
        <p:nvSpPr>
          <p:cNvPr id="10" name="TextBox 9"/>
          <p:cNvSpPr txBox="1"/>
          <p:nvPr/>
        </p:nvSpPr>
        <p:spPr>
          <a:xfrm>
            <a:off x="675843" y="736799"/>
            <a:ext cx="105156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What should you do after ?</a:t>
            </a:r>
            <a:endParaRPr lang="en-GB" sz="280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471189" y="717889"/>
            <a:ext cx="2727289" cy="583176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551266" y="2126645"/>
            <a:ext cx="10640177" cy="5073184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pPr marL="342900" indent="-342900">
              <a:lnSpc>
                <a:spcPct val="150000"/>
              </a:lnSpc>
              <a:buFont typeface="Arial" panose="020B0604020202020204" pitchFamily="34" charset="0"/>
              <a:buChar char="•"/>
            </a:pPr>
            <a:endParaRPr lang="en-US" sz="2000" dirty="0">
              <a:solidFill>
                <a:srgbClr val="142B54"/>
              </a:solidFill>
              <a:latin typeface="Arial"/>
              <a:cs typeface="Arial"/>
            </a:endParaRPr>
          </a:p>
          <a:p>
            <a:pPr marL="342900" indent="-3429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sz="2000" dirty="0">
                <a:solidFill>
                  <a:srgbClr val="142B54"/>
                </a:solidFill>
                <a:latin typeface="Arial"/>
                <a:cs typeface="Arial"/>
              </a:rPr>
              <a:t>Research exhibitors you found interesting</a:t>
            </a:r>
          </a:p>
          <a:p>
            <a:pPr marL="342900" indent="-3429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sz="2000" dirty="0">
                <a:solidFill>
                  <a:srgbClr val="142B54"/>
                </a:solidFill>
                <a:latin typeface="Arial"/>
                <a:ea typeface="+mn-lt"/>
                <a:cs typeface="+mn-lt"/>
              </a:rPr>
              <a:t>Register for alerts on job/apprenticeship websites </a:t>
            </a:r>
            <a:r>
              <a:rPr lang="en-US" sz="2000" dirty="0">
                <a:solidFill>
                  <a:srgbClr val="142B54"/>
                </a:solidFill>
                <a:ea typeface="+mn-lt"/>
                <a:cs typeface="+mn-lt"/>
                <a:hlinkClick r:id="rId6"/>
              </a:rPr>
              <a:t>https://www.apprenticeships.scot/</a:t>
            </a:r>
            <a:r>
              <a:rPr lang="en-US" sz="2000" dirty="0">
                <a:solidFill>
                  <a:srgbClr val="142B54"/>
                </a:solidFill>
                <a:ea typeface="+mn-lt"/>
                <a:cs typeface="+mn-lt"/>
              </a:rPr>
              <a:t> </a:t>
            </a:r>
            <a:endParaRPr lang="en-US" sz="2000" dirty="0">
              <a:solidFill>
                <a:srgbClr val="142B54"/>
              </a:solidFill>
              <a:latin typeface="Arial"/>
              <a:ea typeface="Calibri"/>
              <a:cs typeface="Calibri"/>
            </a:endParaRPr>
          </a:p>
          <a:p>
            <a:pPr marL="342900" indent="-3429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sz="2000" dirty="0">
                <a:solidFill>
                  <a:srgbClr val="142B54"/>
                </a:solidFill>
                <a:latin typeface="Arial"/>
                <a:cs typeface="Arial"/>
              </a:rPr>
              <a:t>Review materials: Go over any brochures, business cards, or flyers you collected.</a:t>
            </a:r>
          </a:p>
          <a:p>
            <a:pPr marL="342900" indent="-3429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sz="2000" dirty="0">
                <a:solidFill>
                  <a:srgbClr val="142B54"/>
                </a:solidFill>
                <a:latin typeface="Arial"/>
                <a:cs typeface="Arial"/>
              </a:rPr>
              <a:t>Talk to your parents, friends and teachers about your next steps</a:t>
            </a:r>
          </a:p>
          <a:p>
            <a:pPr marL="342900" indent="-3429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sz="2000" dirty="0">
                <a:solidFill>
                  <a:srgbClr val="142B54"/>
                </a:solidFill>
                <a:latin typeface="Arial"/>
                <a:ea typeface="Calibri"/>
                <a:cs typeface="Calibri"/>
              </a:rPr>
              <a:t>Speak with a career advisor and look at </a:t>
            </a:r>
            <a:r>
              <a:rPr lang="en-US" sz="2000" dirty="0" err="1">
                <a:solidFill>
                  <a:srgbClr val="142B54"/>
                </a:solidFill>
                <a:latin typeface="Arial"/>
                <a:ea typeface="Calibri"/>
                <a:cs typeface="Calibri"/>
              </a:rPr>
              <a:t>MyWoW</a:t>
            </a:r>
            <a:r>
              <a:rPr lang="en-US" sz="2000" dirty="0">
                <a:solidFill>
                  <a:srgbClr val="142B54"/>
                </a:solidFill>
                <a:latin typeface="Arial"/>
                <a:ea typeface="Calibri"/>
                <a:cs typeface="Calibri"/>
              </a:rPr>
              <a:t> </a:t>
            </a:r>
            <a:r>
              <a:rPr lang="en-US" sz="2000" dirty="0">
                <a:solidFill>
                  <a:srgbClr val="142B54"/>
                </a:solidFill>
                <a:ea typeface="+mn-lt"/>
                <a:cs typeface="+mn-lt"/>
                <a:hlinkClick r:id="rId7"/>
              </a:rPr>
              <a:t>https://www.myworldofwork.co.uk/</a:t>
            </a:r>
            <a:r>
              <a:rPr lang="en-US" sz="2000" dirty="0">
                <a:solidFill>
                  <a:srgbClr val="142B54"/>
                </a:solidFill>
                <a:ea typeface="+mn-lt"/>
                <a:cs typeface="+mn-lt"/>
              </a:rPr>
              <a:t>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000" dirty="0">
                <a:solidFill>
                  <a:srgbClr val="142B54"/>
                </a:solidFill>
                <a:latin typeface="Arial"/>
                <a:cs typeface="Arial"/>
              </a:rPr>
              <a:t>If you didn’t find something that suited you, that’s okay! Use the experience to refine what you’re looking for and keep exploring.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sz="2000" dirty="0">
              <a:solidFill>
                <a:srgbClr val="142B54"/>
              </a:solidFill>
              <a:latin typeface="Arial"/>
              <a:cs typeface="Arial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sz="2000" dirty="0">
              <a:solidFill>
                <a:srgbClr val="142B54"/>
              </a:solidFill>
              <a:latin typeface="Arial"/>
              <a:cs typeface="Arial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sz="2000" dirty="0">
              <a:solidFill>
                <a:srgbClr val="142B54"/>
              </a:solidFill>
              <a:latin typeface="Arial"/>
              <a:cs typeface="Arial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sz="2000" dirty="0">
              <a:latin typeface="Arial"/>
              <a:cs typeface="Arial"/>
            </a:endParaRPr>
          </a:p>
          <a:p>
            <a:pPr marL="342900" indent="-342900">
              <a:lnSpc>
                <a:spcPct val="150000"/>
              </a:lnSpc>
              <a:buFont typeface="Arial" panose="020B0604020202020204" pitchFamily="34" charset="0"/>
              <a:buChar char="•"/>
            </a:pPr>
            <a:endParaRPr lang="en-US" dirty="0">
              <a:solidFill>
                <a:srgbClr val="142B54"/>
              </a:solidFill>
              <a:latin typeface="Arial"/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413394181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6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6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TaxCatchAll xmlns="cfb88883-5b34-4727-9a63-bd381a833c3f" xsi:nil="true"/>
    <lcf76f155ced4ddcb4097134ff3c332f xmlns="0d91f612-b259-4305-9e33-689aca357b81">
      <Terms xmlns="http://schemas.microsoft.com/office/infopath/2007/PartnerControls"/>
    </lcf76f155ced4ddcb4097134ff3c332f>
  </documentManagement>
</p:properties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06AE199BBEA753429D539926E512E672" ma:contentTypeVersion="10" ma:contentTypeDescription="Create a new document." ma:contentTypeScope="" ma:versionID="078e4ef6c8a95b4844c96c796debb31f">
  <xsd:schema xmlns:xsd="http://www.w3.org/2001/XMLSchema" xmlns:xs="http://www.w3.org/2001/XMLSchema" xmlns:p="http://schemas.microsoft.com/office/2006/metadata/properties" xmlns:ns2="0d91f612-b259-4305-9e33-689aca357b81" xmlns:ns3="cfb88883-5b34-4727-9a63-bd381a833c3f" targetNamespace="http://schemas.microsoft.com/office/2006/metadata/properties" ma:root="true" ma:fieldsID="48724dd546509cfdb6783d63664316f3" ns2:_="" ns3:_="">
    <xsd:import namespace="0d91f612-b259-4305-9e33-689aca357b81"/>
    <xsd:import namespace="cfb88883-5b34-4727-9a63-bd381a833c3f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SearchProperties" minOccurs="0"/>
                <xsd:element ref="ns2:MediaServiceDateTaken" minOccurs="0"/>
                <xsd:element ref="ns2:lcf76f155ced4ddcb4097134ff3c332f" minOccurs="0"/>
                <xsd:element ref="ns3:TaxCatchAll" minOccurs="0"/>
                <xsd:element ref="ns2:MediaServiceOCR" minOccurs="0"/>
                <xsd:element ref="ns2:MediaServiceGenerationTime" minOccurs="0"/>
                <xsd:element ref="ns2:MediaServiceEventHashCode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0d91f612-b259-4305-9e33-689aca357b81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SearchProperties" ma:index="10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DateTaken" ma:index="11" nillable="true" ma:displayName="MediaServiceDateTaken" ma:hidden="true" ma:indexed="true" ma:internalName="MediaServiceDateTaken" ma:readOnly="true">
      <xsd:simpleType>
        <xsd:restriction base="dms:Text"/>
      </xsd:simpleType>
    </xsd:element>
    <xsd:element name="lcf76f155ced4ddcb4097134ff3c332f" ma:index="13" nillable="true" ma:taxonomy="true" ma:internalName="lcf76f155ced4ddcb4097134ff3c332f" ma:taxonomyFieldName="MediaServiceImageTags" ma:displayName="Image Tags" ma:readOnly="false" ma:fieldId="{5cf76f15-5ced-4ddc-b409-7134ff3c332f}" ma:taxonomyMulti="true" ma:sspId="233eb1af-139c-4f13-9a60-39a7f467d5a4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OCR" ma:index="15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6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7" nillable="true" ma:displayName="MediaServiceEventHashCode" ma:hidden="true" ma:internalName="MediaServiceEventHashCode" ma:readOnly="true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cfb88883-5b34-4727-9a63-bd381a833c3f" elementFormDefault="qualified">
    <xsd:import namespace="http://schemas.microsoft.com/office/2006/documentManagement/types"/>
    <xsd:import namespace="http://schemas.microsoft.com/office/infopath/2007/PartnerControls"/>
    <xsd:element name="TaxCatchAll" ma:index="14" nillable="true" ma:displayName="Taxonomy Catch All Column" ma:hidden="true" ma:list="{c7330ee8-2345-4933-b959-b08a74c02ffc}" ma:internalName="TaxCatchAll" ma:showField="CatchAllData" ma:web="cfb88883-5b34-4727-9a63-bd381a833c3f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E9E539E0-C05B-4F21-8CE4-8E99032BCD1D}">
  <ds:schemaRefs>
    <ds:schemaRef ds:uri="http://purl.org/dc/terms/"/>
    <ds:schemaRef ds:uri="http://schemas.microsoft.com/office/infopath/2007/PartnerControls"/>
    <ds:schemaRef ds:uri="cfb88883-5b34-4727-9a63-bd381a833c3f"/>
    <ds:schemaRef ds:uri="http://schemas.microsoft.com/office/2006/documentManagement/types"/>
    <ds:schemaRef ds:uri="0d91f612-b259-4305-9e33-689aca357b81"/>
    <ds:schemaRef ds:uri="http://purl.org/dc/elements/1.1/"/>
    <ds:schemaRef ds:uri="http://purl.org/dc/dcmitype/"/>
    <ds:schemaRef ds:uri="http://schemas.openxmlformats.org/package/2006/metadata/core-properties"/>
    <ds:schemaRef ds:uri="http://schemas.microsoft.com/office/2006/metadata/properties"/>
    <ds:schemaRef ds:uri="http://www.w3.org/XML/1998/namespace"/>
  </ds:schemaRefs>
</ds:datastoreItem>
</file>

<file path=customXml/itemProps2.xml><?xml version="1.0" encoding="utf-8"?>
<ds:datastoreItem xmlns:ds="http://schemas.openxmlformats.org/officeDocument/2006/customXml" ds:itemID="{2BDE0A78-560E-4AA6-BAA5-9DD38F7115CE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4CDF559B-ED68-47CA-9735-95E57C1671FE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0d91f612-b259-4305-9e33-689aca357b81"/>
    <ds:schemaRef ds:uri="cfb88883-5b34-4727-9a63-bd381a833c3f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599</Words>
  <Application>Microsoft Office PowerPoint</Application>
  <PresentationFormat>Widescreen</PresentationFormat>
  <Paragraphs>73</Paragraphs>
  <Slides>11</Slides>
  <Notes>9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11</vt:i4>
      </vt:variant>
    </vt:vector>
  </HeadingPairs>
  <TitlesOfParts>
    <vt:vector size="15" baseType="lpstr">
      <vt:lpstr>Arial</vt:lpstr>
      <vt:lpstr>Calibri</vt:lpstr>
      <vt:lpstr>Calibri Light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Emma Lacey</dc:creator>
  <cp:lastModifiedBy>Samantha Lamond</cp:lastModifiedBy>
  <cp:revision>103</cp:revision>
  <dcterms:created xsi:type="dcterms:W3CDTF">2023-02-16T13:44:47Z</dcterms:created>
  <dcterms:modified xsi:type="dcterms:W3CDTF">2025-10-21T17:33:40Z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0x01010006AE199BBEA753429D539926E512E672</vt:lpwstr>
  </property>
  <property fmtid="{D5CDD505-2E9C-101B-9397-08002B2CF9AE}" pid="3" name="MediaServiceImageTags">
    <vt:lpwstr/>
  </property>
</Properties>
</file>